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9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7" r:id="rId3"/>
    <p:sldId id="258" r:id="rId4"/>
    <p:sldId id="259" r:id="rId5"/>
    <p:sldId id="260" r:id="rId6"/>
    <p:sldId id="280" r:id="rId7"/>
    <p:sldId id="261" r:id="rId8"/>
    <p:sldId id="262" r:id="rId9"/>
    <p:sldId id="265" r:id="rId10"/>
    <p:sldId id="275" r:id="rId11"/>
    <p:sldId id="279" r:id="rId12"/>
    <p:sldId id="277" r:id="rId13"/>
    <p:sldId id="278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6" r:id="rId24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 autoAdjust="0"/>
    <p:restoredTop sz="81616" autoAdjust="0"/>
  </p:normalViewPr>
  <p:slideViewPr>
    <p:cSldViewPr snapToGrid="0" snapToObjects="1">
      <p:cViewPr varScale="1">
        <p:scale>
          <a:sx n="68" d="100"/>
          <a:sy n="68" d="100"/>
        </p:scale>
        <p:origin x="-2232" y="-1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6264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B12714-75CB-4746-AACE-56F3A781DBCD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A736E432-D6BB-4924-A051-22615B34696F}">
      <dgm:prSet phldrT="[Texte]" custT="1"/>
      <dgm:spPr/>
      <dgm:t>
        <a:bodyPr/>
        <a:lstStyle/>
        <a:p>
          <a:r>
            <a:rPr lang="fr-FR" sz="1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Bertrand </a:t>
          </a:r>
          <a:r>
            <a:rPr lang="fr-FR" sz="1800" b="0" cap="none" spc="0" dirty="0" err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Déchery</a:t>
          </a:r>
          <a:r>
            <a:rPr lang="fr-FR" sz="1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 / Aline Walter</a:t>
          </a:r>
        </a:p>
      </dgm:t>
    </dgm:pt>
    <dgm:pt modelId="{33910A08-B174-4CBC-AE52-2AF375640699}" type="parTrans" cxnId="{AB3C38BA-DC6D-41E3-A820-1CFF9A7A3F4D}">
      <dgm:prSet/>
      <dgm:spPr/>
      <dgm:t>
        <a:bodyPr/>
        <a:lstStyle/>
        <a:p>
          <a:endParaRPr lang="fr-FR" sz="1400"/>
        </a:p>
      </dgm:t>
    </dgm:pt>
    <dgm:pt modelId="{BD1E65BF-C700-47B6-B64B-9CAF9F3ED8E8}" type="sibTrans" cxnId="{AB3C38BA-DC6D-41E3-A820-1CFF9A7A3F4D}">
      <dgm:prSet custT="1"/>
      <dgm:spPr/>
      <dgm:t>
        <a:bodyPr/>
        <a:lstStyle/>
        <a:p>
          <a:r>
            <a:rPr lang="fr-FR" sz="1400"/>
            <a:t>Chefs de projet</a:t>
          </a:r>
        </a:p>
      </dgm:t>
    </dgm:pt>
    <dgm:pt modelId="{5B497386-4F64-4C41-BD1C-D01DF500688E}">
      <dgm:prSet phldrT="[Texte]" custT="1"/>
      <dgm:spPr/>
      <dgm:t>
        <a:bodyPr/>
        <a:lstStyle/>
        <a:p>
          <a:r>
            <a:rPr lang="fr-FR" sz="1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Alexandre Lebeau</a:t>
          </a:r>
        </a:p>
      </dgm:t>
    </dgm:pt>
    <dgm:pt modelId="{8723C3C9-CCF8-48ED-8B80-58B193FD0B8B}" type="parTrans" cxnId="{5BA35622-FF8D-49BB-A27E-509CF9622D2F}">
      <dgm:prSet/>
      <dgm:spPr/>
      <dgm:t>
        <a:bodyPr/>
        <a:lstStyle/>
        <a:p>
          <a:endParaRPr lang="fr-FR" sz="1400"/>
        </a:p>
      </dgm:t>
    </dgm:pt>
    <dgm:pt modelId="{4BA4CD00-35A7-4B61-A43B-F70145423A07}" type="sibTrans" cxnId="{5BA35622-FF8D-49BB-A27E-509CF9622D2F}">
      <dgm:prSet custT="1"/>
      <dgm:spPr/>
      <dgm:t>
        <a:bodyPr/>
        <a:lstStyle/>
        <a:p>
          <a:r>
            <a:rPr lang="fr-FR" sz="1400" dirty="0"/>
            <a:t>Stagiaire </a:t>
          </a:r>
          <a:r>
            <a:rPr lang="fr-FR" sz="1400" dirty="0" smtClean="0"/>
            <a:t>alternance</a:t>
          </a:r>
          <a:endParaRPr lang="fr-FR" sz="1400" dirty="0"/>
        </a:p>
      </dgm:t>
    </dgm:pt>
    <dgm:pt modelId="{CF9912E9-C466-4E08-8CE9-93F16EF9598C}">
      <dgm:prSet phldrT="[Texte]" custT="1"/>
      <dgm:spPr/>
      <dgm:t>
        <a:bodyPr/>
        <a:lstStyle/>
        <a:p>
          <a:r>
            <a:rPr lang="fr-FR" sz="1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Nicolas </a:t>
          </a:r>
          <a:r>
            <a:rPr lang="fr-FR" sz="1800" b="0" cap="none" spc="0" dirty="0" err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Reitz</a:t>
          </a:r>
          <a:endParaRPr lang="fr-FR" sz="1800" b="0" cap="none" spc="0" dirty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</a:endParaRPr>
        </a:p>
      </dgm:t>
    </dgm:pt>
    <dgm:pt modelId="{EEBEFC3C-C41A-4919-9FC0-EE908F66F118}" type="parTrans" cxnId="{B59BA854-9195-4AE7-89F9-E93BAC378459}">
      <dgm:prSet/>
      <dgm:spPr/>
      <dgm:t>
        <a:bodyPr/>
        <a:lstStyle/>
        <a:p>
          <a:endParaRPr lang="fr-FR" sz="1400"/>
        </a:p>
      </dgm:t>
    </dgm:pt>
    <dgm:pt modelId="{BF7527B7-F81D-4992-9A90-4F82E87B64E1}" type="sibTrans" cxnId="{B59BA854-9195-4AE7-89F9-E93BAC378459}">
      <dgm:prSet custT="1"/>
      <dgm:spPr/>
      <dgm:t>
        <a:bodyPr/>
        <a:lstStyle/>
        <a:p>
          <a:r>
            <a:rPr lang="fr-FR" sz="1400" dirty="0"/>
            <a:t>Stagiaire</a:t>
          </a:r>
        </a:p>
      </dgm:t>
    </dgm:pt>
    <dgm:pt modelId="{A30DBC7C-BBDE-469F-9C80-C4E4CB19EAFF}">
      <dgm:prSet phldrT="[Texte]" custT="1"/>
      <dgm:spPr/>
      <dgm:t>
        <a:bodyPr/>
        <a:lstStyle/>
        <a:p>
          <a:r>
            <a:rPr lang="fr-FR" sz="1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Loïc </a:t>
          </a:r>
          <a:r>
            <a:rPr lang="fr-FR" sz="1800" b="0" cap="none" spc="0" dirty="0" err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Gangloff</a:t>
          </a:r>
          <a:endParaRPr lang="fr-FR" sz="1800" b="0" cap="none" spc="0" dirty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</a:endParaRPr>
        </a:p>
      </dgm:t>
    </dgm:pt>
    <dgm:pt modelId="{D5ECEDFA-677C-42E5-83DE-815325D3BD78}" type="parTrans" cxnId="{1370BCEF-F042-43FD-BECF-F0DAC1D62791}">
      <dgm:prSet/>
      <dgm:spPr/>
      <dgm:t>
        <a:bodyPr/>
        <a:lstStyle/>
        <a:p>
          <a:endParaRPr lang="fr-FR" sz="1400"/>
        </a:p>
      </dgm:t>
    </dgm:pt>
    <dgm:pt modelId="{005051FC-84AC-47E5-9804-298ABE94AD21}" type="sibTrans" cxnId="{1370BCEF-F042-43FD-BECF-F0DAC1D62791}">
      <dgm:prSet custT="1"/>
      <dgm:spPr/>
      <dgm:t>
        <a:bodyPr/>
        <a:lstStyle/>
        <a:p>
          <a:r>
            <a:rPr lang="fr-FR" sz="1400"/>
            <a:t>Pilote de projet</a:t>
          </a:r>
        </a:p>
      </dgm:t>
    </dgm:pt>
    <dgm:pt modelId="{8107380C-4115-4196-949F-D7A58CAB9E4F}" type="pres">
      <dgm:prSet presAssocID="{84B12714-75CB-4746-AACE-56F3A781DBC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fr-FR"/>
        </a:p>
      </dgm:t>
    </dgm:pt>
    <dgm:pt modelId="{D474CF69-EAFA-4B8B-8FFA-844C5BC924C2}" type="pres">
      <dgm:prSet presAssocID="{A736E432-D6BB-4924-A051-22615B34696F}" presName="hierRoot1" presStyleCnt="0">
        <dgm:presLayoutVars>
          <dgm:hierBranch val="init"/>
        </dgm:presLayoutVars>
      </dgm:prSet>
      <dgm:spPr/>
      <dgm:t>
        <a:bodyPr/>
        <a:lstStyle/>
        <a:p>
          <a:endParaRPr lang="fr-FR"/>
        </a:p>
      </dgm:t>
    </dgm:pt>
    <dgm:pt modelId="{35DDF45E-A043-44FE-8188-F4468485C54C}" type="pres">
      <dgm:prSet presAssocID="{A736E432-D6BB-4924-A051-22615B34696F}" presName="rootComposite1" presStyleCnt="0"/>
      <dgm:spPr/>
      <dgm:t>
        <a:bodyPr/>
        <a:lstStyle/>
        <a:p>
          <a:endParaRPr lang="fr-FR"/>
        </a:p>
      </dgm:t>
    </dgm:pt>
    <dgm:pt modelId="{575DBC11-8A3C-4FD2-9E3F-F4696962F1E5}" type="pres">
      <dgm:prSet presAssocID="{A736E432-D6BB-4924-A051-22615B34696F}" presName="rootText1" presStyleLbl="node0" presStyleIdx="0" presStyleCnt="1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97119F32-06B5-4424-880B-97088A19D403}" type="pres">
      <dgm:prSet presAssocID="{A736E432-D6BB-4924-A051-22615B34696F}" presName="titleText1" presStyleLbl="fgAcc0" presStyleIdx="0" presStyleCnt="1" custLinFactNeighborY="32006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75C44C38-B7D1-4AD4-9911-05AB5B391DF9}" type="pres">
      <dgm:prSet presAssocID="{A736E432-D6BB-4924-A051-22615B34696F}" presName="rootConnector1" presStyleLbl="node1" presStyleIdx="0" presStyleCnt="3"/>
      <dgm:spPr/>
      <dgm:t>
        <a:bodyPr/>
        <a:lstStyle/>
        <a:p>
          <a:endParaRPr lang="fr-FR"/>
        </a:p>
      </dgm:t>
    </dgm:pt>
    <dgm:pt modelId="{E6540533-46EB-46E9-8AB9-6C0E2E61B878}" type="pres">
      <dgm:prSet presAssocID="{A736E432-D6BB-4924-A051-22615B34696F}" presName="hierChild2" presStyleCnt="0"/>
      <dgm:spPr/>
      <dgm:t>
        <a:bodyPr/>
        <a:lstStyle/>
        <a:p>
          <a:endParaRPr lang="fr-FR"/>
        </a:p>
      </dgm:t>
    </dgm:pt>
    <dgm:pt modelId="{F73A0067-EB0C-4B2E-BBC0-876A03DA159E}" type="pres">
      <dgm:prSet presAssocID="{D5ECEDFA-677C-42E5-83DE-815325D3BD78}" presName="Name37" presStyleLbl="parChTrans1D2" presStyleIdx="0" presStyleCnt="1"/>
      <dgm:spPr/>
      <dgm:t>
        <a:bodyPr/>
        <a:lstStyle/>
        <a:p>
          <a:endParaRPr lang="fr-FR"/>
        </a:p>
      </dgm:t>
    </dgm:pt>
    <dgm:pt modelId="{BFA538D8-0497-4AAD-850D-1BB457607177}" type="pres">
      <dgm:prSet presAssocID="{A30DBC7C-BBDE-469F-9C80-C4E4CB19EAFF}" presName="hierRoot2" presStyleCnt="0">
        <dgm:presLayoutVars>
          <dgm:hierBranch val="init"/>
        </dgm:presLayoutVars>
      </dgm:prSet>
      <dgm:spPr/>
      <dgm:t>
        <a:bodyPr/>
        <a:lstStyle/>
        <a:p>
          <a:endParaRPr lang="fr-FR"/>
        </a:p>
      </dgm:t>
    </dgm:pt>
    <dgm:pt modelId="{DFD9B22B-A87E-404B-9830-33FC373319A1}" type="pres">
      <dgm:prSet presAssocID="{A30DBC7C-BBDE-469F-9C80-C4E4CB19EAFF}" presName="rootComposite" presStyleCnt="0"/>
      <dgm:spPr/>
      <dgm:t>
        <a:bodyPr/>
        <a:lstStyle/>
        <a:p>
          <a:endParaRPr lang="fr-FR"/>
        </a:p>
      </dgm:t>
    </dgm:pt>
    <dgm:pt modelId="{7CE28AB6-25B7-4B43-9483-3851CF440A10}" type="pres">
      <dgm:prSet presAssocID="{A30DBC7C-BBDE-469F-9C80-C4E4CB19EAFF}" presName="rootText" presStyleLbl="node1" presStyleIdx="0" presStyleCnt="3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7013C101-4820-47A5-A453-64424C47ACC8}" type="pres">
      <dgm:prSet presAssocID="{A30DBC7C-BBDE-469F-9C80-C4E4CB19EAFF}" presName="titleText2" presStyleLbl="fgAcc1" presStyleIdx="0" presStyleCnt="3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8B58C1B3-21AB-4788-B05A-C3ACA85A0D2C}" type="pres">
      <dgm:prSet presAssocID="{A30DBC7C-BBDE-469F-9C80-C4E4CB19EAFF}" presName="rootConnector" presStyleLbl="node2" presStyleIdx="0" presStyleCnt="0"/>
      <dgm:spPr/>
      <dgm:t>
        <a:bodyPr/>
        <a:lstStyle/>
        <a:p>
          <a:endParaRPr lang="fr-FR"/>
        </a:p>
      </dgm:t>
    </dgm:pt>
    <dgm:pt modelId="{AAB99E38-198F-4021-8A21-00E1B4A311D1}" type="pres">
      <dgm:prSet presAssocID="{A30DBC7C-BBDE-469F-9C80-C4E4CB19EAFF}" presName="hierChild4" presStyleCnt="0"/>
      <dgm:spPr/>
      <dgm:t>
        <a:bodyPr/>
        <a:lstStyle/>
        <a:p>
          <a:endParaRPr lang="fr-FR"/>
        </a:p>
      </dgm:t>
    </dgm:pt>
    <dgm:pt modelId="{E4711D7A-DA87-4E08-A082-26DD919027E2}" type="pres">
      <dgm:prSet presAssocID="{8723C3C9-CCF8-48ED-8B80-58B193FD0B8B}" presName="Name37" presStyleLbl="parChTrans1D3" presStyleIdx="0" presStyleCnt="2"/>
      <dgm:spPr/>
      <dgm:t>
        <a:bodyPr/>
        <a:lstStyle/>
        <a:p>
          <a:endParaRPr lang="fr-FR"/>
        </a:p>
      </dgm:t>
    </dgm:pt>
    <dgm:pt modelId="{7CCDCC0D-0A9F-4388-8CF2-10E9D1F98F30}" type="pres">
      <dgm:prSet presAssocID="{5B497386-4F64-4C41-BD1C-D01DF500688E}" presName="hierRoot2" presStyleCnt="0">
        <dgm:presLayoutVars>
          <dgm:hierBranch val="init"/>
        </dgm:presLayoutVars>
      </dgm:prSet>
      <dgm:spPr/>
      <dgm:t>
        <a:bodyPr/>
        <a:lstStyle/>
        <a:p>
          <a:endParaRPr lang="fr-FR"/>
        </a:p>
      </dgm:t>
    </dgm:pt>
    <dgm:pt modelId="{19CDB3AC-B68F-4581-A57D-C654CEADEE71}" type="pres">
      <dgm:prSet presAssocID="{5B497386-4F64-4C41-BD1C-D01DF500688E}" presName="rootComposite" presStyleCnt="0"/>
      <dgm:spPr/>
      <dgm:t>
        <a:bodyPr/>
        <a:lstStyle/>
        <a:p>
          <a:endParaRPr lang="fr-FR"/>
        </a:p>
      </dgm:t>
    </dgm:pt>
    <dgm:pt modelId="{9C36D209-6F8E-4AFB-A8C4-9D48D8664FA5}" type="pres">
      <dgm:prSet presAssocID="{5B497386-4F64-4C41-BD1C-D01DF500688E}" presName="rootText" presStyleLbl="node1" presStyleIdx="1" presStyleCnt="3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FBA7B0AA-AF0C-461B-BCDA-0290790255CD}" type="pres">
      <dgm:prSet presAssocID="{5B497386-4F64-4C41-BD1C-D01DF500688E}" presName="titleText2" presStyleLbl="fgAcc1" presStyleIdx="1" presStyleCnt="3" custScaleX="108286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60AD2A61-AF2F-4ACC-8FAC-7FF6E18E78BC}" type="pres">
      <dgm:prSet presAssocID="{5B497386-4F64-4C41-BD1C-D01DF500688E}" presName="rootConnector" presStyleLbl="node3" presStyleIdx="0" presStyleCnt="0"/>
      <dgm:spPr/>
      <dgm:t>
        <a:bodyPr/>
        <a:lstStyle/>
        <a:p>
          <a:endParaRPr lang="fr-FR"/>
        </a:p>
      </dgm:t>
    </dgm:pt>
    <dgm:pt modelId="{2A0F5B3D-10D8-4D8B-AB60-2046D4DC7AFE}" type="pres">
      <dgm:prSet presAssocID="{5B497386-4F64-4C41-BD1C-D01DF500688E}" presName="hierChild4" presStyleCnt="0"/>
      <dgm:spPr/>
      <dgm:t>
        <a:bodyPr/>
        <a:lstStyle/>
        <a:p>
          <a:endParaRPr lang="fr-FR"/>
        </a:p>
      </dgm:t>
    </dgm:pt>
    <dgm:pt modelId="{FC17FB30-5E5C-4BBE-94BF-294B07B12E38}" type="pres">
      <dgm:prSet presAssocID="{5B497386-4F64-4C41-BD1C-D01DF500688E}" presName="hierChild5" presStyleCnt="0"/>
      <dgm:spPr/>
      <dgm:t>
        <a:bodyPr/>
        <a:lstStyle/>
        <a:p>
          <a:endParaRPr lang="fr-FR"/>
        </a:p>
      </dgm:t>
    </dgm:pt>
    <dgm:pt modelId="{1321BB46-0D64-49E1-BADD-8BC886DD86AD}" type="pres">
      <dgm:prSet presAssocID="{EEBEFC3C-C41A-4919-9FC0-EE908F66F118}" presName="Name37" presStyleLbl="parChTrans1D3" presStyleIdx="1" presStyleCnt="2"/>
      <dgm:spPr/>
      <dgm:t>
        <a:bodyPr/>
        <a:lstStyle/>
        <a:p>
          <a:endParaRPr lang="fr-FR"/>
        </a:p>
      </dgm:t>
    </dgm:pt>
    <dgm:pt modelId="{8F5578D6-5416-42B6-A9F4-658296112910}" type="pres">
      <dgm:prSet presAssocID="{CF9912E9-C466-4E08-8CE9-93F16EF9598C}" presName="hierRoot2" presStyleCnt="0">
        <dgm:presLayoutVars>
          <dgm:hierBranch val="init"/>
        </dgm:presLayoutVars>
      </dgm:prSet>
      <dgm:spPr/>
      <dgm:t>
        <a:bodyPr/>
        <a:lstStyle/>
        <a:p>
          <a:endParaRPr lang="fr-FR"/>
        </a:p>
      </dgm:t>
    </dgm:pt>
    <dgm:pt modelId="{4F885103-C43E-4FEA-A0DE-2D80B9ED9D38}" type="pres">
      <dgm:prSet presAssocID="{CF9912E9-C466-4E08-8CE9-93F16EF9598C}" presName="rootComposite" presStyleCnt="0"/>
      <dgm:spPr/>
      <dgm:t>
        <a:bodyPr/>
        <a:lstStyle/>
        <a:p>
          <a:endParaRPr lang="fr-FR"/>
        </a:p>
      </dgm:t>
    </dgm:pt>
    <dgm:pt modelId="{9D2215F0-894A-43C2-B319-F793481BCC2B}" type="pres">
      <dgm:prSet presAssocID="{CF9912E9-C466-4E08-8CE9-93F16EF9598C}" presName="rootText" presStyleLbl="node1" presStyleIdx="2" presStyleCnt="3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7210CB92-39F8-4C0F-B1B7-968C60F3604A}" type="pres">
      <dgm:prSet presAssocID="{CF9912E9-C466-4E08-8CE9-93F16EF9598C}" presName="titleText2" presStyleLbl="fgAcc1" presStyleIdx="2" presStyleCnt="3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BE772DB0-631B-4C5A-86EE-BFC327D4BB44}" type="pres">
      <dgm:prSet presAssocID="{CF9912E9-C466-4E08-8CE9-93F16EF9598C}" presName="rootConnector" presStyleLbl="node3" presStyleIdx="0" presStyleCnt="0"/>
      <dgm:spPr/>
      <dgm:t>
        <a:bodyPr/>
        <a:lstStyle/>
        <a:p>
          <a:endParaRPr lang="fr-FR"/>
        </a:p>
      </dgm:t>
    </dgm:pt>
    <dgm:pt modelId="{4D16368F-2270-40F6-ACB2-C4CB7BF80BFE}" type="pres">
      <dgm:prSet presAssocID="{CF9912E9-C466-4E08-8CE9-93F16EF9598C}" presName="hierChild4" presStyleCnt="0"/>
      <dgm:spPr/>
      <dgm:t>
        <a:bodyPr/>
        <a:lstStyle/>
        <a:p>
          <a:endParaRPr lang="fr-FR"/>
        </a:p>
      </dgm:t>
    </dgm:pt>
    <dgm:pt modelId="{609743F6-CA93-4BB5-97D1-90EFAB974DF8}" type="pres">
      <dgm:prSet presAssocID="{CF9912E9-C466-4E08-8CE9-93F16EF9598C}" presName="hierChild5" presStyleCnt="0"/>
      <dgm:spPr/>
      <dgm:t>
        <a:bodyPr/>
        <a:lstStyle/>
        <a:p>
          <a:endParaRPr lang="fr-FR"/>
        </a:p>
      </dgm:t>
    </dgm:pt>
    <dgm:pt modelId="{535AE659-84F6-4FF1-B1CD-FB6B7A336C86}" type="pres">
      <dgm:prSet presAssocID="{A30DBC7C-BBDE-469F-9C80-C4E4CB19EAFF}" presName="hierChild5" presStyleCnt="0"/>
      <dgm:spPr/>
      <dgm:t>
        <a:bodyPr/>
        <a:lstStyle/>
        <a:p>
          <a:endParaRPr lang="fr-FR"/>
        </a:p>
      </dgm:t>
    </dgm:pt>
    <dgm:pt modelId="{5D9BB49E-18E1-40B9-A5F0-B797BC98FCF8}" type="pres">
      <dgm:prSet presAssocID="{A736E432-D6BB-4924-A051-22615B34696F}" presName="hierChild3" presStyleCnt="0"/>
      <dgm:spPr/>
      <dgm:t>
        <a:bodyPr/>
        <a:lstStyle/>
        <a:p>
          <a:endParaRPr lang="fr-FR"/>
        </a:p>
      </dgm:t>
    </dgm:pt>
  </dgm:ptLst>
  <dgm:cxnLst>
    <dgm:cxn modelId="{A1C5DBFA-3CE2-E445-B6A4-5E053F27F3A7}" type="presOf" srcId="{4BA4CD00-35A7-4B61-A43B-F70145423A07}" destId="{FBA7B0AA-AF0C-461B-BCDA-0290790255CD}" srcOrd="0" destOrd="0" presId="urn:microsoft.com/office/officeart/2008/layout/NameandTitleOrganizationalChart"/>
    <dgm:cxn modelId="{29D9183E-29B4-5546-86FA-31F78C1AF6F1}" type="presOf" srcId="{CF9912E9-C466-4E08-8CE9-93F16EF9598C}" destId="{BE772DB0-631B-4C5A-86EE-BFC327D4BB44}" srcOrd="1" destOrd="0" presId="urn:microsoft.com/office/officeart/2008/layout/NameandTitleOrganizationalChart"/>
    <dgm:cxn modelId="{B59BA854-9195-4AE7-89F9-E93BAC378459}" srcId="{A30DBC7C-BBDE-469F-9C80-C4E4CB19EAFF}" destId="{CF9912E9-C466-4E08-8CE9-93F16EF9598C}" srcOrd="1" destOrd="0" parTransId="{EEBEFC3C-C41A-4919-9FC0-EE908F66F118}" sibTransId="{BF7527B7-F81D-4992-9A90-4F82E87B64E1}"/>
    <dgm:cxn modelId="{488B1D07-75B5-6A45-808B-64CF84A3C567}" type="presOf" srcId="{BF7527B7-F81D-4992-9A90-4F82E87B64E1}" destId="{7210CB92-39F8-4C0F-B1B7-968C60F3604A}" srcOrd="0" destOrd="0" presId="urn:microsoft.com/office/officeart/2008/layout/NameandTitleOrganizationalChart"/>
    <dgm:cxn modelId="{492C7FD1-EA66-D946-BD8C-57974C380C8F}" type="presOf" srcId="{A736E432-D6BB-4924-A051-22615B34696F}" destId="{75C44C38-B7D1-4AD4-9911-05AB5B391DF9}" srcOrd="1" destOrd="0" presId="urn:microsoft.com/office/officeart/2008/layout/NameandTitleOrganizationalChart"/>
    <dgm:cxn modelId="{ACB5CDD9-F2FA-7F48-BCA9-D469F709DA7D}" type="presOf" srcId="{A30DBC7C-BBDE-469F-9C80-C4E4CB19EAFF}" destId="{8B58C1B3-21AB-4788-B05A-C3ACA85A0D2C}" srcOrd="1" destOrd="0" presId="urn:microsoft.com/office/officeart/2008/layout/NameandTitleOrganizationalChart"/>
    <dgm:cxn modelId="{343632AD-0A8B-9840-BEE4-162573D2C1B4}" type="presOf" srcId="{D5ECEDFA-677C-42E5-83DE-815325D3BD78}" destId="{F73A0067-EB0C-4B2E-BBC0-876A03DA159E}" srcOrd="0" destOrd="0" presId="urn:microsoft.com/office/officeart/2008/layout/NameandTitleOrganizationalChart"/>
    <dgm:cxn modelId="{1370BCEF-F042-43FD-BECF-F0DAC1D62791}" srcId="{A736E432-D6BB-4924-A051-22615B34696F}" destId="{A30DBC7C-BBDE-469F-9C80-C4E4CB19EAFF}" srcOrd="0" destOrd="0" parTransId="{D5ECEDFA-677C-42E5-83DE-815325D3BD78}" sibTransId="{005051FC-84AC-47E5-9804-298ABE94AD21}"/>
    <dgm:cxn modelId="{CB357C61-EB5E-1549-B42C-5BBC33CDA40F}" type="presOf" srcId="{8723C3C9-CCF8-48ED-8B80-58B193FD0B8B}" destId="{E4711D7A-DA87-4E08-A082-26DD919027E2}" srcOrd="0" destOrd="0" presId="urn:microsoft.com/office/officeart/2008/layout/NameandTitleOrganizationalChart"/>
    <dgm:cxn modelId="{61C95D6E-9361-BE44-9BAE-E7B66BF44F77}" type="presOf" srcId="{A736E432-D6BB-4924-A051-22615B34696F}" destId="{575DBC11-8A3C-4FD2-9E3F-F4696962F1E5}" srcOrd="0" destOrd="0" presId="urn:microsoft.com/office/officeart/2008/layout/NameandTitleOrganizationalChart"/>
    <dgm:cxn modelId="{5E7DE421-349E-BE49-A092-86F2ACAF6293}" type="presOf" srcId="{5B497386-4F64-4C41-BD1C-D01DF500688E}" destId="{60AD2A61-AF2F-4ACC-8FAC-7FF6E18E78BC}" srcOrd="1" destOrd="0" presId="urn:microsoft.com/office/officeart/2008/layout/NameandTitleOrganizationalChart"/>
    <dgm:cxn modelId="{6FA67CCD-F0F9-F747-8FD1-A314381BE8A3}" type="presOf" srcId="{EEBEFC3C-C41A-4919-9FC0-EE908F66F118}" destId="{1321BB46-0D64-49E1-BADD-8BC886DD86AD}" srcOrd="0" destOrd="0" presId="urn:microsoft.com/office/officeart/2008/layout/NameandTitleOrganizationalChart"/>
    <dgm:cxn modelId="{AB3C38BA-DC6D-41E3-A820-1CFF9A7A3F4D}" srcId="{84B12714-75CB-4746-AACE-56F3A781DBCD}" destId="{A736E432-D6BB-4924-A051-22615B34696F}" srcOrd="0" destOrd="0" parTransId="{33910A08-B174-4CBC-AE52-2AF375640699}" sibTransId="{BD1E65BF-C700-47B6-B64B-9CAF9F3ED8E8}"/>
    <dgm:cxn modelId="{98567787-0302-BC42-9037-1792FC09A409}" type="presOf" srcId="{5B497386-4F64-4C41-BD1C-D01DF500688E}" destId="{9C36D209-6F8E-4AFB-A8C4-9D48D8664FA5}" srcOrd="0" destOrd="0" presId="urn:microsoft.com/office/officeart/2008/layout/NameandTitleOrganizationalChart"/>
    <dgm:cxn modelId="{D66E0F57-E549-D24F-8FF5-E0D2BA96AAB5}" type="presOf" srcId="{84B12714-75CB-4746-AACE-56F3A781DBCD}" destId="{8107380C-4115-4196-949F-D7A58CAB9E4F}" srcOrd="0" destOrd="0" presId="urn:microsoft.com/office/officeart/2008/layout/NameandTitleOrganizationalChart"/>
    <dgm:cxn modelId="{5BA35622-FF8D-49BB-A27E-509CF9622D2F}" srcId="{A30DBC7C-BBDE-469F-9C80-C4E4CB19EAFF}" destId="{5B497386-4F64-4C41-BD1C-D01DF500688E}" srcOrd="0" destOrd="0" parTransId="{8723C3C9-CCF8-48ED-8B80-58B193FD0B8B}" sibTransId="{4BA4CD00-35A7-4B61-A43B-F70145423A07}"/>
    <dgm:cxn modelId="{E9BB49A6-FBD1-5644-BEA7-121A65FB1AE9}" type="presOf" srcId="{CF9912E9-C466-4E08-8CE9-93F16EF9598C}" destId="{9D2215F0-894A-43C2-B319-F793481BCC2B}" srcOrd="0" destOrd="0" presId="urn:microsoft.com/office/officeart/2008/layout/NameandTitleOrganizationalChart"/>
    <dgm:cxn modelId="{D7D9856A-AADB-844F-8DD8-C99213540DC1}" type="presOf" srcId="{005051FC-84AC-47E5-9804-298ABE94AD21}" destId="{7013C101-4820-47A5-A453-64424C47ACC8}" srcOrd="0" destOrd="0" presId="urn:microsoft.com/office/officeart/2008/layout/NameandTitleOrganizationalChart"/>
    <dgm:cxn modelId="{5F68DD90-5A3A-5E4F-88FB-A1D2D3A99A06}" type="presOf" srcId="{A30DBC7C-BBDE-469F-9C80-C4E4CB19EAFF}" destId="{7CE28AB6-25B7-4B43-9483-3851CF440A10}" srcOrd="0" destOrd="0" presId="urn:microsoft.com/office/officeart/2008/layout/NameandTitleOrganizationalChart"/>
    <dgm:cxn modelId="{4864EDA9-30F0-C04A-9E86-127265AEFD3D}" type="presOf" srcId="{BD1E65BF-C700-47B6-B64B-9CAF9F3ED8E8}" destId="{97119F32-06B5-4424-880B-97088A19D403}" srcOrd="0" destOrd="0" presId="urn:microsoft.com/office/officeart/2008/layout/NameandTitleOrganizationalChart"/>
    <dgm:cxn modelId="{8FEEAB21-8644-0542-B81B-830F425A0809}" type="presParOf" srcId="{8107380C-4115-4196-949F-D7A58CAB9E4F}" destId="{D474CF69-EAFA-4B8B-8FFA-844C5BC924C2}" srcOrd="0" destOrd="0" presId="urn:microsoft.com/office/officeart/2008/layout/NameandTitleOrganizationalChart"/>
    <dgm:cxn modelId="{0A344D76-6E58-0F48-ACCD-2DE69C0E09D5}" type="presParOf" srcId="{D474CF69-EAFA-4B8B-8FFA-844C5BC924C2}" destId="{35DDF45E-A043-44FE-8188-F4468485C54C}" srcOrd="0" destOrd="0" presId="urn:microsoft.com/office/officeart/2008/layout/NameandTitleOrganizationalChart"/>
    <dgm:cxn modelId="{6A6F6CB8-B7F1-0648-B7C2-3847E5CEB2EB}" type="presParOf" srcId="{35DDF45E-A043-44FE-8188-F4468485C54C}" destId="{575DBC11-8A3C-4FD2-9E3F-F4696962F1E5}" srcOrd="0" destOrd="0" presId="urn:microsoft.com/office/officeart/2008/layout/NameandTitleOrganizationalChart"/>
    <dgm:cxn modelId="{E405BBB4-FE3D-C448-B9AB-0288E491E4AA}" type="presParOf" srcId="{35DDF45E-A043-44FE-8188-F4468485C54C}" destId="{97119F32-06B5-4424-880B-97088A19D403}" srcOrd="1" destOrd="0" presId="urn:microsoft.com/office/officeart/2008/layout/NameandTitleOrganizationalChart"/>
    <dgm:cxn modelId="{C881244C-4F0B-B54C-B9F0-759DBF88FF03}" type="presParOf" srcId="{35DDF45E-A043-44FE-8188-F4468485C54C}" destId="{75C44C38-B7D1-4AD4-9911-05AB5B391DF9}" srcOrd="2" destOrd="0" presId="urn:microsoft.com/office/officeart/2008/layout/NameandTitleOrganizationalChart"/>
    <dgm:cxn modelId="{E57650C4-9B17-7A44-B3F6-C6D5C497936E}" type="presParOf" srcId="{D474CF69-EAFA-4B8B-8FFA-844C5BC924C2}" destId="{E6540533-46EB-46E9-8AB9-6C0E2E61B878}" srcOrd="1" destOrd="0" presId="urn:microsoft.com/office/officeart/2008/layout/NameandTitleOrganizationalChart"/>
    <dgm:cxn modelId="{64BF4534-30F5-EA43-A260-AAF130CD5D9A}" type="presParOf" srcId="{E6540533-46EB-46E9-8AB9-6C0E2E61B878}" destId="{F73A0067-EB0C-4B2E-BBC0-876A03DA159E}" srcOrd="0" destOrd="0" presId="urn:microsoft.com/office/officeart/2008/layout/NameandTitleOrganizationalChart"/>
    <dgm:cxn modelId="{74DE7F00-A20F-724E-83B4-3DD9598FB2C2}" type="presParOf" srcId="{E6540533-46EB-46E9-8AB9-6C0E2E61B878}" destId="{BFA538D8-0497-4AAD-850D-1BB457607177}" srcOrd="1" destOrd="0" presId="urn:microsoft.com/office/officeart/2008/layout/NameandTitleOrganizationalChart"/>
    <dgm:cxn modelId="{9AE79F9E-9268-244C-8EDE-98C78D8900C4}" type="presParOf" srcId="{BFA538D8-0497-4AAD-850D-1BB457607177}" destId="{DFD9B22B-A87E-404B-9830-33FC373319A1}" srcOrd="0" destOrd="0" presId="urn:microsoft.com/office/officeart/2008/layout/NameandTitleOrganizationalChart"/>
    <dgm:cxn modelId="{88474154-8C55-A249-9302-72FB2A22CF79}" type="presParOf" srcId="{DFD9B22B-A87E-404B-9830-33FC373319A1}" destId="{7CE28AB6-25B7-4B43-9483-3851CF440A10}" srcOrd="0" destOrd="0" presId="urn:microsoft.com/office/officeart/2008/layout/NameandTitleOrganizationalChart"/>
    <dgm:cxn modelId="{30C67F34-3CB9-BD4E-97D9-4D047BB70111}" type="presParOf" srcId="{DFD9B22B-A87E-404B-9830-33FC373319A1}" destId="{7013C101-4820-47A5-A453-64424C47ACC8}" srcOrd="1" destOrd="0" presId="urn:microsoft.com/office/officeart/2008/layout/NameandTitleOrganizationalChart"/>
    <dgm:cxn modelId="{75367EE5-C5EB-1A4C-99D8-9A0BD4C1E46A}" type="presParOf" srcId="{DFD9B22B-A87E-404B-9830-33FC373319A1}" destId="{8B58C1B3-21AB-4788-B05A-C3ACA85A0D2C}" srcOrd="2" destOrd="0" presId="urn:microsoft.com/office/officeart/2008/layout/NameandTitleOrganizationalChart"/>
    <dgm:cxn modelId="{8E1F0DAD-BDF3-3943-88CC-17D608B7E095}" type="presParOf" srcId="{BFA538D8-0497-4AAD-850D-1BB457607177}" destId="{AAB99E38-198F-4021-8A21-00E1B4A311D1}" srcOrd="1" destOrd="0" presId="urn:microsoft.com/office/officeart/2008/layout/NameandTitleOrganizationalChart"/>
    <dgm:cxn modelId="{38172258-ADB2-4846-BEB0-F8ADC365C4CB}" type="presParOf" srcId="{AAB99E38-198F-4021-8A21-00E1B4A311D1}" destId="{E4711D7A-DA87-4E08-A082-26DD919027E2}" srcOrd="0" destOrd="0" presId="urn:microsoft.com/office/officeart/2008/layout/NameandTitleOrganizationalChart"/>
    <dgm:cxn modelId="{00813B7A-3E66-D04B-9F47-57D31A1C6609}" type="presParOf" srcId="{AAB99E38-198F-4021-8A21-00E1B4A311D1}" destId="{7CCDCC0D-0A9F-4388-8CF2-10E9D1F98F30}" srcOrd="1" destOrd="0" presId="urn:microsoft.com/office/officeart/2008/layout/NameandTitleOrganizationalChart"/>
    <dgm:cxn modelId="{EE276852-B8FA-294A-8021-8AB1C26F0166}" type="presParOf" srcId="{7CCDCC0D-0A9F-4388-8CF2-10E9D1F98F30}" destId="{19CDB3AC-B68F-4581-A57D-C654CEADEE71}" srcOrd="0" destOrd="0" presId="urn:microsoft.com/office/officeart/2008/layout/NameandTitleOrganizationalChart"/>
    <dgm:cxn modelId="{96F516E5-6C9C-D845-ACA8-077726B38024}" type="presParOf" srcId="{19CDB3AC-B68F-4581-A57D-C654CEADEE71}" destId="{9C36D209-6F8E-4AFB-A8C4-9D48D8664FA5}" srcOrd="0" destOrd="0" presId="urn:microsoft.com/office/officeart/2008/layout/NameandTitleOrganizationalChart"/>
    <dgm:cxn modelId="{35CFD587-E8C4-FF4C-8140-B7F27BA5EB02}" type="presParOf" srcId="{19CDB3AC-B68F-4581-A57D-C654CEADEE71}" destId="{FBA7B0AA-AF0C-461B-BCDA-0290790255CD}" srcOrd="1" destOrd="0" presId="urn:microsoft.com/office/officeart/2008/layout/NameandTitleOrganizationalChart"/>
    <dgm:cxn modelId="{97435BEC-8EA9-E649-9515-D5334ECBCE72}" type="presParOf" srcId="{19CDB3AC-B68F-4581-A57D-C654CEADEE71}" destId="{60AD2A61-AF2F-4ACC-8FAC-7FF6E18E78BC}" srcOrd="2" destOrd="0" presId="urn:microsoft.com/office/officeart/2008/layout/NameandTitleOrganizationalChart"/>
    <dgm:cxn modelId="{CCC76926-ACB3-474A-8363-CD01013F849C}" type="presParOf" srcId="{7CCDCC0D-0A9F-4388-8CF2-10E9D1F98F30}" destId="{2A0F5B3D-10D8-4D8B-AB60-2046D4DC7AFE}" srcOrd="1" destOrd="0" presId="urn:microsoft.com/office/officeart/2008/layout/NameandTitleOrganizationalChart"/>
    <dgm:cxn modelId="{135549E4-37DE-E346-88C8-3A267D774069}" type="presParOf" srcId="{7CCDCC0D-0A9F-4388-8CF2-10E9D1F98F30}" destId="{FC17FB30-5E5C-4BBE-94BF-294B07B12E38}" srcOrd="2" destOrd="0" presId="urn:microsoft.com/office/officeart/2008/layout/NameandTitleOrganizationalChart"/>
    <dgm:cxn modelId="{883B71A9-7149-0545-BF36-115614B7E902}" type="presParOf" srcId="{AAB99E38-198F-4021-8A21-00E1B4A311D1}" destId="{1321BB46-0D64-49E1-BADD-8BC886DD86AD}" srcOrd="2" destOrd="0" presId="urn:microsoft.com/office/officeart/2008/layout/NameandTitleOrganizationalChart"/>
    <dgm:cxn modelId="{3EA43EAA-731A-7244-8ED9-F67CB4EF4B64}" type="presParOf" srcId="{AAB99E38-198F-4021-8A21-00E1B4A311D1}" destId="{8F5578D6-5416-42B6-A9F4-658296112910}" srcOrd="3" destOrd="0" presId="urn:microsoft.com/office/officeart/2008/layout/NameandTitleOrganizationalChart"/>
    <dgm:cxn modelId="{2D92B957-411F-464F-845C-1C7CEE56ADBA}" type="presParOf" srcId="{8F5578D6-5416-42B6-A9F4-658296112910}" destId="{4F885103-C43E-4FEA-A0DE-2D80B9ED9D38}" srcOrd="0" destOrd="0" presId="urn:microsoft.com/office/officeart/2008/layout/NameandTitleOrganizationalChart"/>
    <dgm:cxn modelId="{318034ED-F80F-1C41-9781-EC8D5E5DABE7}" type="presParOf" srcId="{4F885103-C43E-4FEA-A0DE-2D80B9ED9D38}" destId="{9D2215F0-894A-43C2-B319-F793481BCC2B}" srcOrd="0" destOrd="0" presId="urn:microsoft.com/office/officeart/2008/layout/NameandTitleOrganizationalChart"/>
    <dgm:cxn modelId="{4417D284-2A92-7848-858C-A8AB35329584}" type="presParOf" srcId="{4F885103-C43E-4FEA-A0DE-2D80B9ED9D38}" destId="{7210CB92-39F8-4C0F-B1B7-968C60F3604A}" srcOrd="1" destOrd="0" presId="urn:microsoft.com/office/officeart/2008/layout/NameandTitleOrganizationalChart"/>
    <dgm:cxn modelId="{3627AF5A-9FE1-CC46-BADA-C42B8DE909A0}" type="presParOf" srcId="{4F885103-C43E-4FEA-A0DE-2D80B9ED9D38}" destId="{BE772DB0-631B-4C5A-86EE-BFC327D4BB44}" srcOrd="2" destOrd="0" presId="urn:microsoft.com/office/officeart/2008/layout/NameandTitleOrganizationalChart"/>
    <dgm:cxn modelId="{7A37AA7E-EA97-5949-80CA-3E4FD9BD2049}" type="presParOf" srcId="{8F5578D6-5416-42B6-A9F4-658296112910}" destId="{4D16368F-2270-40F6-ACB2-C4CB7BF80BFE}" srcOrd="1" destOrd="0" presId="urn:microsoft.com/office/officeart/2008/layout/NameandTitleOrganizationalChart"/>
    <dgm:cxn modelId="{74CB8C72-4DFD-8B46-BE3D-E88CB9E3613F}" type="presParOf" srcId="{8F5578D6-5416-42B6-A9F4-658296112910}" destId="{609743F6-CA93-4BB5-97D1-90EFAB974DF8}" srcOrd="2" destOrd="0" presId="urn:microsoft.com/office/officeart/2008/layout/NameandTitleOrganizationalChart"/>
    <dgm:cxn modelId="{0112D271-6AF1-6643-8A75-ED9283F4CA35}" type="presParOf" srcId="{BFA538D8-0497-4AAD-850D-1BB457607177}" destId="{535AE659-84F6-4FF1-B1CD-FB6B7A336C86}" srcOrd="2" destOrd="0" presId="urn:microsoft.com/office/officeart/2008/layout/NameandTitleOrganizationalChart"/>
    <dgm:cxn modelId="{169AE886-9D83-E64B-9AED-C115DB63AC0A}" type="presParOf" srcId="{D474CF69-EAFA-4B8B-8FFA-844C5BC924C2}" destId="{5D9BB49E-18E1-40B9-A5F0-B797BC98FCF8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21BB46-0D64-49E1-BADD-8BC886DD86AD}">
      <dsp:nvSpPr>
        <dsp:cNvPr id="0" name=""/>
        <dsp:cNvSpPr/>
      </dsp:nvSpPr>
      <dsp:spPr>
        <a:xfrm>
          <a:off x="2620488" y="2106500"/>
          <a:ext cx="1087976" cy="4720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1422"/>
              </a:lnTo>
              <a:lnTo>
                <a:pt x="1087976" y="281422"/>
              </a:lnTo>
              <a:lnTo>
                <a:pt x="1087976" y="472063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711D7A-DA87-4E08-A082-26DD919027E2}">
      <dsp:nvSpPr>
        <dsp:cNvPr id="0" name=""/>
        <dsp:cNvSpPr/>
      </dsp:nvSpPr>
      <dsp:spPr>
        <a:xfrm>
          <a:off x="1532511" y="2106500"/>
          <a:ext cx="1087976" cy="472063"/>
        </a:xfrm>
        <a:custGeom>
          <a:avLst/>
          <a:gdLst/>
          <a:ahLst/>
          <a:cxnLst/>
          <a:rect l="0" t="0" r="0" b="0"/>
          <a:pathLst>
            <a:path>
              <a:moveTo>
                <a:pt x="1087976" y="0"/>
              </a:moveTo>
              <a:lnTo>
                <a:pt x="1087976" y="281422"/>
              </a:lnTo>
              <a:lnTo>
                <a:pt x="0" y="281422"/>
              </a:lnTo>
              <a:lnTo>
                <a:pt x="0" y="472063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3A0067-EB0C-4B2E-BBC0-876A03DA159E}">
      <dsp:nvSpPr>
        <dsp:cNvPr id="0" name=""/>
        <dsp:cNvSpPr/>
      </dsp:nvSpPr>
      <dsp:spPr>
        <a:xfrm>
          <a:off x="2574768" y="817403"/>
          <a:ext cx="91440" cy="47206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72063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5DBC11-8A3C-4FD2-9E3F-F4696962F1E5}">
      <dsp:nvSpPr>
        <dsp:cNvPr id="0" name=""/>
        <dsp:cNvSpPr/>
      </dsp:nvSpPr>
      <dsp:spPr>
        <a:xfrm>
          <a:off x="1831474" y="370"/>
          <a:ext cx="1578028" cy="8170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5292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b="0" kern="120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Bertrand </a:t>
          </a:r>
          <a:r>
            <a:rPr lang="fr-FR" sz="1800" b="0" kern="1200" cap="none" spc="0" dirty="0" err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Déchery</a:t>
          </a:r>
          <a:r>
            <a:rPr lang="fr-FR" sz="1800" b="0" kern="120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 / Aline Walter</a:t>
          </a:r>
        </a:p>
      </dsp:txBody>
      <dsp:txXfrm>
        <a:off x="1831474" y="370"/>
        <a:ext cx="1578028" cy="817033"/>
      </dsp:txXfrm>
    </dsp:sp>
    <dsp:sp modelId="{97119F32-06B5-4424-880B-97088A19D403}">
      <dsp:nvSpPr>
        <dsp:cNvPr id="0" name=""/>
        <dsp:cNvSpPr/>
      </dsp:nvSpPr>
      <dsp:spPr>
        <a:xfrm>
          <a:off x="2147079" y="723007"/>
          <a:ext cx="1420225" cy="27234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35560" bIns="8890" numCol="1" spcCol="1270" anchor="ctr" anchorCtr="0">
          <a:noAutofit/>
        </a:bodyPr>
        <a:lstStyle/>
        <a:p>
          <a:pPr lvl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400" kern="1200"/>
            <a:t>Chefs de projet</a:t>
          </a:r>
        </a:p>
      </dsp:txBody>
      <dsp:txXfrm>
        <a:off x="2147079" y="723007"/>
        <a:ext cx="1420225" cy="272344"/>
      </dsp:txXfrm>
    </dsp:sp>
    <dsp:sp modelId="{7CE28AB6-25B7-4B43-9483-3851CF440A10}">
      <dsp:nvSpPr>
        <dsp:cNvPr id="0" name=""/>
        <dsp:cNvSpPr/>
      </dsp:nvSpPr>
      <dsp:spPr>
        <a:xfrm>
          <a:off x="1831474" y="1289467"/>
          <a:ext cx="1578028" cy="8170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5292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b="0" kern="120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Loïc </a:t>
          </a:r>
          <a:r>
            <a:rPr lang="fr-FR" sz="1800" b="0" kern="1200" cap="none" spc="0" dirty="0" err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Gangloff</a:t>
          </a:r>
          <a:endParaRPr lang="fr-FR" sz="1800" b="0" kern="1200" cap="none" spc="0" dirty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</a:endParaRPr>
        </a:p>
      </dsp:txBody>
      <dsp:txXfrm>
        <a:off x="1831474" y="1289467"/>
        <a:ext cx="1578028" cy="817033"/>
      </dsp:txXfrm>
    </dsp:sp>
    <dsp:sp modelId="{7013C101-4820-47A5-A453-64424C47ACC8}">
      <dsp:nvSpPr>
        <dsp:cNvPr id="0" name=""/>
        <dsp:cNvSpPr/>
      </dsp:nvSpPr>
      <dsp:spPr>
        <a:xfrm>
          <a:off x="2147079" y="1924937"/>
          <a:ext cx="1420225" cy="27234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35560" bIns="8890" numCol="1" spcCol="1270" anchor="ctr" anchorCtr="0">
          <a:noAutofit/>
        </a:bodyPr>
        <a:lstStyle/>
        <a:p>
          <a:pPr lvl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400" kern="1200"/>
            <a:t>Pilote de projet</a:t>
          </a:r>
        </a:p>
      </dsp:txBody>
      <dsp:txXfrm>
        <a:off x="2147079" y="1924937"/>
        <a:ext cx="1420225" cy="272344"/>
      </dsp:txXfrm>
    </dsp:sp>
    <dsp:sp modelId="{9C36D209-6F8E-4AFB-A8C4-9D48D8664FA5}">
      <dsp:nvSpPr>
        <dsp:cNvPr id="0" name=""/>
        <dsp:cNvSpPr/>
      </dsp:nvSpPr>
      <dsp:spPr>
        <a:xfrm>
          <a:off x="743497" y="2578564"/>
          <a:ext cx="1578028" cy="8170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5292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b="0" kern="120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Alexandre Lebeau</a:t>
          </a:r>
        </a:p>
      </dsp:txBody>
      <dsp:txXfrm>
        <a:off x="743497" y="2578564"/>
        <a:ext cx="1578028" cy="817033"/>
      </dsp:txXfrm>
    </dsp:sp>
    <dsp:sp modelId="{FBA7B0AA-AF0C-461B-BCDA-0290790255CD}">
      <dsp:nvSpPr>
        <dsp:cNvPr id="0" name=""/>
        <dsp:cNvSpPr/>
      </dsp:nvSpPr>
      <dsp:spPr>
        <a:xfrm>
          <a:off x="1000262" y="3214035"/>
          <a:ext cx="1537905" cy="27234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35560" bIns="8890" numCol="1" spcCol="1270" anchor="ctr" anchorCtr="0">
          <a:noAutofit/>
        </a:bodyPr>
        <a:lstStyle/>
        <a:p>
          <a:pPr lvl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400" kern="1200" dirty="0"/>
            <a:t>Stagiaire </a:t>
          </a:r>
          <a:r>
            <a:rPr lang="fr-FR" sz="1400" kern="1200" dirty="0" smtClean="0"/>
            <a:t>alternance</a:t>
          </a:r>
          <a:endParaRPr lang="fr-FR" sz="1400" kern="1200" dirty="0"/>
        </a:p>
      </dsp:txBody>
      <dsp:txXfrm>
        <a:off x="1000262" y="3214035"/>
        <a:ext cx="1537905" cy="272344"/>
      </dsp:txXfrm>
    </dsp:sp>
    <dsp:sp modelId="{9D2215F0-894A-43C2-B319-F793481BCC2B}">
      <dsp:nvSpPr>
        <dsp:cNvPr id="0" name=""/>
        <dsp:cNvSpPr/>
      </dsp:nvSpPr>
      <dsp:spPr>
        <a:xfrm>
          <a:off x="2919451" y="2578564"/>
          <a:ext cx="1578028" cy="8170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5292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800" b="0" kern="120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Nicolas </a:t>
          </a:r>
          <a:r>
            <a:rPr lang="fr-FR" sz="1800" b="0" kern="1200" cap="none" spc="0" dirty="0" err="1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rPr>
            <a:t>Reitz</a:t>
          </a:r>
          <a:endParaRPr lang="fr-FR" sz="1800" b="0" kern="1200" cap="none" spc="0" dirty="0">
            <a:ln w="18415" cmpd="sng">
              <a:solidFill>
                <a:srgbClr val="FFFFFF"/>
              </a:solidFill>
              <a:prstDash val="solid"/>
            </a:ln>
            <a:solidFill>
              <a:srgbClr val="FFFFFF"/>
            </a:solidFill>
            <a:effectLst>
              <a:outerShdw blurRad="63500" dir="3600000" algn="tl" rotWithShape="0">
                <a:srgbClr val="000000">
                  <a:alpha val="70000"/>
                </a:srgbClr>
              </a:outerShdw>
            </a:effectLst>
          </a:endParaRPr>
        </a:p>
      </dsp:txBody>
      <dsp:txXfrm>
        <a:off x="2919451" y="2578564"/>
        <a:ext cx="1578028" cy="817033"/>
      </dsp:txXfrm>
    </dsp:sp>
    <dsp:sp modelId="{7210CB92-39F8-4C0F-B1B7-968C60F3604A}">
      <dsp:nvSpPr>
        <dsp:cNvPr id="0" name=""/>
        <dsp:cNvSpPr/>
      </dsp:nvSpPr>
      <dsp:spPr>
        <a:xfrm>
          <a:off x="3235056" y="3214035"/>
          <a:ext cx="1420225" cy="27234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35560" bIns="8890" numCol="1" spcCol="1270" anchor="ctr" anchorCtr="0">
          <a:noAutofit/>
        </a:bodyPr>
        <a:lstStyle/>
        <a:p>
          <a:pPr lvl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400" kern="1200" dirty="0"/>
            <a:t>Stagiaire</a:t>
          </a:r>
        </a:p>
      </dsp:txBody>
      <dsp:txXfrm>
        <a:off x="3235056" y="3214035"/>
        <a:ext cx="1420225" cy="2723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388E59-A7A1-D348-B60B-B51A23CA4A4B}" type="datetimeFigureOut">
              <a:rPr lang="fr-FR" smtClean="0"/>
              <a:t>20/09/12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CD2467-743B-F944-B93D-6EBA805B5BA5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416754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5168D0-E59F-A445-96AE-CA2473528C2F}" type="datetimeFigureOut">
              <a:rPr lang="fr-FR" smtClean="0"/>
              <a:t>20/09/12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197959-36EF-0B42-AD14-C67D3F14360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37700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Stage de fin d’étude de master IHM effectué du 19 mars 2012 au 14 septembre 2012 chez Atos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197959-36EF-0B42-AD14-C67D3F143601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61591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----- Notes de la réunion (20/09/12 08:41) -----</a:t>
            </a:r>
          </a:p>
          <a:p>
            <a:r>
              <a:rPr lang="fr-FR" dirty="0"/>
              <a:t>- permet de vérifier qu'il n'y a pas d'effet de bord (css, js)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197959-36EF-0B42-AD14-C67D3F143601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75062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La livraison consiste en quelque sorte</a:t>
            </a:r>
            <a:r>
              <a:rPr lang="fr-FR" baseline="0" dirty="0" smtClean="0"/>
              <a:t> à livrer une version de la configuration</a:t>
            </a:r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197959-36EF-0B42-AD14-C67D3F143601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75690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Anomalie </a:t>
            </a:r>
            <a:r>
              <a:rPr lang="fr-FR" baseline="0" dirty="0" smtClean="0"/>
              <a:t>: ce qui est demandé mais qui n’est pas respecté à 100%</a:t>
            </a:r>
          </a:p>
          <a:p>
            <a:r>
              <a:rPr lang="fr-FR" baseline="0" dirty="0" smtClean="0"/>
              <a:t>Changement : ce n’est pas demandé mais à faire pour correspondre à un autre besoin du client</a:t>
            </a:r>
          </a:p>
          <a:p>
            <a:r>
              <a:rPr lang="fr-FR" baseline="0" dirty="0" smtClean="0"/>
              <a:t>Mauvaise utilisation : mauvais paramétrage d’un composant, etc.</a:t>
            </a:r>
          </a:p>
          <a:p>
            <a:r>
              <a:rPr lang="fr-FR" baseline="0" dirty="0" smtClean="0"/>
              <a:t>Impossibilité technique : on peut pas faire à cause de Jahia ou de la mise en forme demandée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197959-36EF-0B42-AD14-C67D3F143601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15449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Entete</a:t>
            </a:r>
            <a:r>
              <a:rPr lang="fr-FR" dirty="0" smtClean="0"/>
              <a:t> : le slider</a:t>
            </a:r>
          </a:p>
          <a:p>
            <a:r>
              <a:rPr lang="fr-FR" dirty="0" smtClean="0"/>
              <a:t>Barre permanente</a:t>
            </a:r>
            <a:r>
              <a:rPr lang="fr-FR" baseline="0" dirty="0" smtClean="0"/>
              <a:t> : slider, menu déroulant</a:t>
            </a:r>
          </a:p>
          <a:p>
            <a:pPr marL="171450" indent="-171450">
              <a:buFont typeface="Symbol" charset="0"/>
              <a:buChar char=""/>
            </a:pPr>
            <a:r>
              <a:rPr lang="fr-FR" baseline="0" dirty="0" smtClean="0"/>
              <a:t>Piège en accessibilité : à cause de propriété </a:t>
            </a:r>
            <a:r>
              <a:rPr lang="fr-FR" baseline="0" dirty="0" err="1" smtClean="0"/>
              <a:t>css</a:t>
            </a:r>
            <a:r>
              <a:rPr lang="fr-FR" baseline="0" dirty="0" smtClean="0"/>
              <a:t> qui oblige à s’étendre sur la largeur </a:t>
            </a:r>
          </a:p>
          <a:p>
            <a:pPr marL="171450" indent="-171450">
              <a:buFont typeface="Symbol" charset="0"/>
              <a:buChar char=""/>
            </a:pPr>
            <a:r>
              <a:rPr lang="fr-FR" baseline="0" dirty="0" err="1" smtClean="0"/>
              <a:t>pb</a:t>
            </a:r>
            <a:r>
              <a:rPr lang="fr-FR" baseline="0" dirty="0" smtClean="0"/>
              <a:t> de place</a:t>
            </a:r>
          </a:p>
          <a:p>
            <a:pPr marL="171450" indent="-171450">
              <a:buFont typeface="Symbol" charset="0"/>
              <a:buChar char=""/>
            </a:pPr>
            <a:r>
              <a:rPr lang="fr-FR" baseline="0" dirty="0" smtClean="0"/>
              <a:t>Non extensible en hauteur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197959-36EF-0B42-AD14-C67D3F143601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39428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Mais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aussi :</a:t>
            </a: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·         intervention dans l’étape Qualité</a:t>
            </a:r>
            <a:endParaRPr lang="fr-FR" dirty="0" smtClean="0">
              <a:effectLst/>
            </a:endParaRP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·         Relationnel client (mail, réunion, présentation de maquettes)</a:t>
            </a:r>
            <a:endParaRPr lang="fr-FR" dirty="0" smtClean="0">
              <a:effectLst/>
            </a:endParaRP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·         Rédaction de livrables documentaires</a:t>
            </a:r>
            <a:endParaRPr lang="fr-FR" dirty="0" smtClean="0">
              <a:effectLst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197959-36EF-0B42-AD14-C67D3F143601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8464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SS2I à une envergure internationale est présente dans de nombreux pays dont la France, Allemagne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le Royaume-Uni et Ireland regroupent le plus de collaborateurs.</a:t>
            </a: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Atos a été le partenaire informatique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JO 2012</a:t>
            </a: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Secteur d’activité: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Secteur public, santé et transport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Service financier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Manufacturing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Retail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Services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Secteur de l’énergie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Secteur Télécom, média et technologie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197959-36EF-0B42-AD14-C67D3F143601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050026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Activité de l’agence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Metz</a:t>
            </a: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Cellule TMA, Études &amp; développement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DRUPAL , JAHIA,  JAVA/JEE, 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Sharepoint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[CMS, portail,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fr-FR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groupware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], Tierce Maintenance Applicative)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Cellule Intégration de systèmes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Cellule ENT / TICE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Cellule Support</a:t>
            </a:r>
            <a:endParaRPr lang="fr-FR" dirty="0" smtClean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197959-36EF-0B42-AD14-C67D3F143601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71441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Hiérarchie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eric</a:t>
            </a:r>
            <a:r>
              <a:rPr lang="fr-FR" baseline="0" dirty="0" smtClean="0"/>
              <a:t>, </a:t>
            </a:r>
            <a:r>
              <a:rPr lang="fr-FR" baseline="0" dirty="0" err="1" smtClean="0"/>
              <a:t>bertrand</a:t>
            </a:r>
            <a:endParaRPr lang="fr-FR" baseline="0" dirty="0" smtClean="0"/>
          </a:p>
          <a:p>
            <a:r>
              <a:rPr lang="fr-FR" baseline="0" dirty="0" smtClean="0"/>
              <a:t>Dans le projet </a:t>
            </a:r>
            <a:r>
              <a:rPr lang="fr-FR" baseline="0" dirty="0" err="1" smtClean="0"/>
              <a:t>aline</a:t>
            </a:r>
            <a:r>
              <a:rPr lang="fr-FR" baseline="0" dirty="0" smtClean="0"/>
              <a:t>, </a:t>
            </a:r>
            <a:r>
              <a:rPr lang="fr-FR" baseline="0" dirty="0" err="1" smtClean="0"/>
              <a:t>loïc</a:t>
            </a:r>
            <a:endParaRPr lang="fr-FR" baseline="0" dirty="0" smtClean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197959-36EF-0B42-AD14-C67D3F143601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56109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197959-36EF-0B42-AD14-C67D3F143601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21020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u="sng" dirty="0" smtClean="0"/>
              <a:t>La</a:t>
            </a:r>
            <a:r>
              <a:rPr lang="fr-FR" u="sng" baseline="0" dirty="0" smtClean="0"/>
              <a:t> gestion de configuration :</a:t>
            </a:r>
          </a:p>
          <a:p>
            <a:endParaRPr lang="fr-FR" u="sng" baseline="0" dirty="0" smtClean="0"/>
          </a:p>
          <a:p>
            <a:r>
              <a:rPr lang="fr-FR" b="0" u="none" baseline="0" dirty="0" smtClean="0"/>
              <a:t>Définition d’un article </a:t>
            </a:r>
            <a:r>
              <a:rPr lang="fr-FR" u="none" baseline="0" dirty="0" smtClean="0"/>
              <a:t>: élément d’une configuration</a:t>
            </a:r>
          </a:p>
          <a:p>
            <a:r>
              <a:rPr lang="fr-FR" u="none" baseline="0" dirty="0" smtClean="0"/>
              <a:t>Définition d’une configuration : ensemble des articles permettant d’assurer des fonctionnalités clairement identifiées, et validées dans un environnement de test connu.</a:t>
            </a:r>
          </a:p>
          <a:p>
            <a:endParaRPr lang="fr-FR" u="none" baseline="0" dirty="0" smtClean="0"/>
          </a:p>
          <a:p>
            <a:r>
              <a:rPr lang="fr-FR" u="none" baseline="0" dirty="0" smtClean="0"/>
              <a:t>Parler aussi :</a:t>
            </a:r>
          </a:p>
          <a:p>
            <a:pPr marL="171450" indent="-171450">
              <a:buFontTx/>
              <a:buChar char="-"/>
            </a:pPr>
            <a:r>
              <a:rPr lang="fr-FR" u="none" baseline="0" dirty="0" smtClean="0"/>
              <a:t>Du Plan de Gestion de Configuration</a:t>
            </a:r>
          </a:p>
          <a:p>
            <a:pPr marL="171450" indent="-171450">
              <a:buFontTx/>
              <a:buChar char="-"/>
            </a:pPr>
            <a:r>
              <a:rPr lang="fr-FR" u="none" baseline="0" dirty="0" smtClean="0"/>
              <a:t>Du Plan Qualité Projet</a:t>
            </a:r>
          </a:p>
          <a:p>
            <a:endParaRPr lang="fr-FR" dirty="0" smtClean="0"/>
          </a:p>
          <a:p>
            <a:r>
              <a:rPr lang="fr-FR" dirty="0" smtClean="0"/>
              <a:t>Mise en œuvre</a:t>
            </a:r>
          </a:p>
          <a:p>
            <a:pPr lvl="1"/>
            <a:r>
              <a:rPr lang="fr-FR" dirty="0" err="1" smtClean="0"/>
              <a:t>SubVersioN</a:t>
            </a:r>
            <a:endParaRPr lang="fr-FR" dirty="0" smtClean="0"/>
          </a:p>
          <a:p>
            <a:pPr lvl="2"/>
            <a:r>
              <a:rPr lang="fr-FR" dirty="0" smtClean="0"/>
              <a:t>Hébergé chez le client</a:t>
            </a:r>
          </a:p>
          <a:p>
            <a:pPr lvl="2"/>
            <a:r>
              <a:rPr lang="fr-FR" dirty="0" smtClean="0"/>
              <a:t>Accès via VPN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197959-36EF-0B42-AD14-C67D3F143601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0652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lvl="0" indent="-228600">
              <a:buFont typeface="+mj-lt"/>
              <a:buAutoNum type="arabicPeriod"/>
            </a:pPr>
            <a:r>
              <a:rPr lang="fr-FR" dirty="0" smtClean="0"/>
              <a:t>Réflexion</a:t>
            </a:r>
            <a:r>
              <a:rPr lang="fr-FR" baseline="0" dirty="0" smtClean="0"/>
              <a:t> du client (soumission d’une idée </a:t>
            </a:r>
            <a:r>
              <a:rPr lang="fr-FR" baseline="0" dirty="0" smtClean="0">
                <a:sym typeface="Wingdings" pitchFamily="2" charset="2"/>
              </a:rPr>
              <a:t> Affectation) qui aboutie à une demande</a:t>
            </a:r>
            <a:endParaRPr lang="fr-FR" baseline="0" dirty="0" smtClean="0"/>
          </a:p>
          <a:p>
            <a:pPr marL="228600" lvl="0" indent="-228600">
              <a:buFont typeface="+mj-lt"/>
              <a:buAutoNum type="arabicPeriod"/>
            </a:pPr>
            <a:r>
              <a:rPr lang="fr-FR" baseline="0" dirty="0" smtClean="0"/>
              <a:t>Traitement par Atos (Diagnostic </a:t>
            </a:r>
            <a:r>
              <a:rPr lang="fr-FR" baseline="0" dirty="0" smtClean="0">
                <a:sym typeface="Wingdings" pitchFamily="2" charset="2"/>
              </a:rPr>
              <a:t> Résolu / Livraison) </a:t>
            </a:r>
          </a:p>
          <a:p>
            <a:pPr marL="685800" lvl="1" indent="-228600">
              <a:buFont typeface="+mj-lt"/>
              <a:buAutoNum type="arabicPeriod"/>
            </a:pPr>
            <a:r>
              <a:rPr lang="fr-FR" baseline="0" dirty="0" smtClean="0">
                <a:sym typeface="Wingdings" pitchFamily="2" charset="2"/>
              </a:rPr>
              <a:t>De la demande sont extraites les exigences </a:t>
            </a:r>
          </a:p>
          <a:p>
            <a:pPr marL="685800" lvl="1" indent="-228600">
              <a:buFont typeface="+mj-lt"/>
              <a:buAutoNum type="arabicPeriod"/>
            </a:pPr>
            <a:r>
              <a:rPr lang="fr-FR" baseline="0" dirty="0" smtClean="0">
                <a:sym typeface="Wingdings" pitchFamily="2" charset="2"/>
              </a:rPr>
              <a:t>Puis une modification de la configuration </a:t>
            </a:r>
          </a:p>
          <a:p>
            <a:pPr marL="685800" lvl="1" indent="-228600">
              <a:buFont typeface="+mj-lt"/>
              <a:buAutoNum type="arabicPeriod"/>
            </a:pPr>
            <a:r>
              <a:rPr lang="fr-FR" baseline="0" dirty="0" smtClean="0">
                <a:sym typeface="Wingdings" pitchFamily="2" charset="2"/>
              </a:rPr>
              <a:t>Une série de tests</a:t>
            </a:r>
          </a:p>
          <a:p>
            <a:pPr marL="685800" lvl="1" indent="-228600">
              <a:buFont typeface="+mj-lt"/>
              <a:buAutoNum type="arabicPeriod"/>
            </a:pPr>
            <a:r>
              <a:rPr lang="fr-FR" baseline="0" dirty="0" smtClean="0">
                <a:sym typeface="Wingdings" pitchFamily="2" charset="2"/>
              </a:rPr>
              <a:t>Puis une livraison</a:t>
            </a:r>
            <a:endParaRPr lang="fr-FR" baseline="0" dirty="0" smtClean="0"/>
          </a:p>
          <a:p>
            <a:pPr marL="228600" lvl="0" indent="-228600">
              <a:buFont typeface="+mj-lt"/>
              <a:buAutoNum type="arabicPeriod"/>
            </a:pPr>
            <a:r>
              <a:rPr lang="fr-FR" baseline="0" dirty="0" smtClean="0"/>
              <a:t>Test du client (VA </a:t>
            </a:r>
            <a:r>
              <a:rPr lang="fr-FR" baseline="0" dirty="0" smtClean="0">
                <a:sym typeface="Wingdings" pitchFamily="2" charset="2"/>
              </a:rPr>
              <a:t> Fermé)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197959-36EF-0B42-AD14-C67D3F143601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22131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N° de l’exigence, les différent niveau de criticité, une description, le résultat attendu, le résultat des tests.</a:t>
            </a:r>
          </a:p>
          <a:p>
            <a:r>
              <a:rPr lang="fr-FR" dirty="0" smtClean="0"/>
              <a:t>Les tests peuvent être :</a:t>
            </a:r>
          </a:p>
          <a:p>
            <a:pPr marL="685800" lvl="1" indent="-228600">
              <a:buFont typeface="+mj-lt"/>
              <a:buAutoNum type="arabicPeriod"/>
            </a:pPr>
            <a:r>
              <a:rPr lang="fr-FR" baseline="0" dirty="0" smtClean="0">
                <a:sym typeface="Wingdings" pitchFamily="2" charset="2"/>
              </a:rPr>
              <a:t>Unitaire</a:t>
            </a:r>
          </a:p>
          <a:p>
            <a:pPr marL="685800" lvl="1" indent="-228600">
              <a:buFont typeface="+mj-lt"/>
              <a:buAutoNum type="arabicPeriod"/>
            </a:pPr>
            <a:r>
              <a:rPr lang="fr-FR" baseline="0" dirty="0" smtClean="0">
                <a:sym typeface="Wingdings" pitchFamily="2" charset="2"/>
              </a:rPr>
              <a:t>Non régression</a:t>
            </a:r>
          </a:p>
          <a:p>
            <a:pPr marL="685800" lvl="1" indent="-228600">
              <a:buFont typeface="+mj-lt"/>
              <a:buAutoNum type="arabicPeriod"/>
            </a:pPr>
            <a:r>
              <a:rPr lang="fr-FR" baseline="0" dirty="0" smtClean="0">
                <a:sym typeface="Wingdings" pitchFamily="2" charset="2"/>
              </a:rPr>
              <a:t>Performance</a:t>
            </a:r>
          </a:p>
          <a:p>
            <a:pPr marL="685800" lvl="1" indent="-228600">
              <a:buFont typeface="+mj-lt"/>
              <a:buAutoNum type="arabicPeriod"/>
            </a:pPr>
            <a:r>
              <a:rPr lang="fr-FR" baseline="0" dirty="0" smtClean="0">
                <a:sym typeface="Wingdings" pitchFamily="2" charset="2"/>
              </a:rPr>
              <a:t>Validation</a:t>
            </a:r>
          </a:p>
          <a:p>
            <a:pPr marL="685800" lvl="1" indent="-228600">
              <a:buFont typeface="+mj-lt"/>
              <a:buAutoNum type="arabicPeriod"/>
            </a:pPr>
            <a:r>
              <a:rPr lang="fr-FR" baseline="0" dirty="0" smtClean="0">
                <a:sym typeface="Wingdings" pitchFamily="2" charset="2"/>
              </a:rPr>
              <a:t>Opérationnel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197959-36EF-0B42-AD14-C67D3F143601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76417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Module permet le développement</a:t>
            </a:r>
            <a:r>
              <a:rPr lang="fr-FR" baseline="0" dirty="0" smtClean="0"/>
              <a:t> d’une zone précise </a:t>
            </a:r>
            <a:r>
              <a:rPr lang="fr-FR" dirty="0" smtClean="0"/>
              <a:t>(regroupement thématique pour</a:t>
            </a:r>
            <a:r>
              <a:rPr lang="fr-FR" baseline="0" dirty="0" smtClean="0"/>
              <a:t> des éléments précis)</a:t>
            </a:r>
            <a:endParaRPr lang="fr-FR" dirty="0" smtClean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Template</a:t>
            </a:r>
            <a:r>
              <a:rPr lang="fr-FR" baseline="0" dirty="0" smtClean="0"/>
              <a:t> permet de définir les principales zones du site sert de référence à Jahia pour le système de gestion de contenu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197959-36EF-0B42-AD14-C67D3F143601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69518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fr-FR" dirty="0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51CDB-9FA7-AC49-B05A-44F0BDE9EE20}" type="datetime1">
              <a:rPr lang="fr-FR" smtClean="0"/>
              <a:t>20/09/12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501E0-037D-D647-8FF5-750EDB849446}" type="datetime1">
              <a:rPr lang="fr-FR" smtClean="0"/>
              <a:t>20/09/12</a:t>
            </a:fld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‹#›</a:t>
            </a:fld>
            <a:endParaRPr lang="fr-FR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93350-0431-264E-BDDC-DD78F1186500}" type="datetime1">
              <a:rPr lang="fr-FR" smtClean="0"/>
              <a:t>20/09/12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C4C2-D67D-2149-8547-6FE49140BD7F}" type="datetime1">
              <a:rPr lang="fr-FR" smtClean="0"/>
              <a:t>20/09/12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5B879-F2C0-544B-9F94-5F32CBECDAEA}" type="datetime1">
              <a:rPr lang="fr-FR" smtClean="0"/>
              <a:t>20/09/12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blanc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>
              <a:alpha val="0"/>
            </a:schemeClr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5B879-F2C0-544B-9F94-5F32CBECDAEA}" type="datetime1">
              <a:rPr lang="fr-FR" smtClean="0"/>
              <a:t>20/09/12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2897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fr-FR" dirty="0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dirty="0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31B74-19D4-6C44-A30E-E16EB82F82BA}" type="datetime1">
              <a:rPr lang="fr-FR" smtClean="0"/>
              <a:t>20/09/12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9FB0B4-203D-6643-92A4-13B45996A4B9}" type="datetime1">
              <a:rPr lang="fr-FR" smtClean="0"/>
              <a:t>20/09/12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dirty="0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55613-F987-9F4C-A13D-30130C7255A0}" type="datetime1">
              <a:rPr lang="fr-FR" smtClean="0"/>
              <a:t>20/09/12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34A180-7670-CC42-9A55-58216A3BF9F0}" type="datetime1">
              <a:rPr lang="fr-FR" smtClean="0"/>
              <a:t>20/09/12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651603-29A5-2A4A-972E-5E4D91EF317B}" type="datetime1">
              <a:rPr lang="fr-FR" smtClean="0"/>
              <a:t>20/09/12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‹#›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BD4E8-E78A-A244-A6EA-80D6582B34C5}" type="datetime1">
              <a:rPr lang="fr-FR" smtClean="0"/>
              <a:t>20/09/12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‹#›</a:t>
            </a:fld>
            <a:endParaRPr lang="fr-FR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fr-FR" dirty="0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E18031D6-9F67-6047-826A-235EE83C927A}" type="slidenum">
              <a:rPr lang="fr-FR" smtClean="0"/>
              <a:t>‹#›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fr-F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472D3E54-122D-784D-941A-956E5B3A7647}" type="datetime1">
              <a:rPr lang="fr-FR" smtClean="0"/>
              <a:t>20/09/12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4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emf"/><Relationship Id="rId3" Type="http://schemas.openxmlformats.org/officeDocument/2006/relationships/image" Target="../media/image15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jpe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microsoft.com/office/2007/relationships/hdphoto" Target="../media/hdphoto1.wdp"/><Relationship Id="rId5" Type="http://schemas.openxmlformats.org/officeDocument/2006/relationships/diagramData" Target="../diagrams/data1.xml"/><Relationship Id="rId6" Type="http://schemas.openxmlformats.org/officeDocument/2006/relationships/diagramLayout" Target="../diagrams/layout1.xml"/><Relationship Id="rId7" Type="http://schemas.openxmlformats.org/officeDocument/2006/relationships/diagramQuickStyle" Target="../diagrams/quickStyle1.xml"/><Relationship Id="rId8" Type="http://schemas.openxmlformats.org/officeDocument/2006/relationships/diagramColors" Target="../diagrams/colors1.xml"/><Relationship Id="rId9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Présentation du Stage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Nicolas Reitz</a:t>
            </a:r>
          </a:p>
          <a:p>
            <a:r>
              <a:rPr lang="fr-FR" dirty="0" smtClean="0"/>
              <a:t>Master Informatique IHM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1</a:t>
            </a:fld>
            <a:endParaRPr lang="fr-FR" dirty="0"/>
          </a:p>
        </p:txBody>
      </p:sp>
      <p:pic>
        <p:nvPicPr>
          <p:cNvPr id="7" name="il_fi" descr="http://upload.wikimedia.org/wikipedia/fr/1/16/Logo_Atos_600x424.jp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476672"/>
            <a:ext cx="1266190" cy="89979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Image 7" descr="C:\Users\kals\Desktop\Université_de_Lorraine_-_logo.jp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476671"/>
            <a:ext cx="2029460" cy="89979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476244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Gestion des tests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10</a:t>
            </a:fld>
            <a:endParaRPr lang="fr-FR"/>
          </a:p>
        </p:txBody>
      </p:sp>
      <p:pic>
        <p:nvPicPr>
          <p:cNvPr id="19" name="Espace réservé du contenu 15" descr="ft.png"/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62" b="24154"/>
          <a:stretch/>
        </p:blipFill>
        <p:spPr>
          <a:xfrm>
            <a:off x="711199" y="1578428"/>
            <a:ext cx="7366001" cy="2376715"/>
          </a:xfrm>
          <a:prstGeom prst="rect">
            <a:avLst/>
          </a:prstGeom>
        </p:spPr>
      </p:pic>
      <p:sp>
        <p:nvSpPr>
          <p:cNvPr id="20" name="Titre 1"/>
          <p:cNvSpPr>
            <a:spLocks noGrp="1"/>
          </p:cNvSpPr>
          <p:nvPr>
            <p:ph sz="half" idx="2"/>
          </p:nvPr>
        </p:nvSpPr>
        <p:spPr>
          <a:xfrm>
            <a:off x="711200" y="4117975"/>
            <a:ext cx="7366000" cy="2008188"/>
          </a:xfrm>
        </p:spPr>
        <p:txBody>
          <a:bodyPr numCol="2"/>
          <a:lstStyle/>
          <a:p>
            <a:r>
              <a:rPr lang="fr-FR" dirty="0" smtClean="0"/>
              <a:t>Différents types de tests:</a:t>
            </a:r>
          </a:p>
          <a:p>
            <a:pPr lvl="1"/>
            <a:r>
              <a:rPr lang="fr-FR" dirty="0" smtClean="0">
                <a:sym typeface="Wingdings" pitchFamily="2" charset="2"/>
              </a:rPr>
              <a:t>Unitaire</a:t>
            </a:r>
          </a:p>
          <a:p>
            <a:pPr lvl="1"/>
            <a:r>
              <a:rPr lang="fr-FR" dirty="0" smtClean="0">
                <a:sym typeface="Wingdings" pitchFamily="2" charset="2"/>
              </a:rPr>
              <a:t>Non régression</a:t>
            </a:r>
          </a:p>
          <a:p>
            <a:pPr lvl="1"/>
            <a:r>
              <a:rPr lang="fr-FR" dirty="0" smtClean="0">
                <a:sym typeface="Wingdings" pitchFamily="2" charset="2"/>
              </a:rPr>
              <a:t>Performance</a:t>
            </a:r>
          </a:p>
          <a:p>
            <a:pPr lvl="1"/>
            <a:r>
              <a:rPr lang="fr-FR" dirty="0" smtClean="0">
                <a:sym typeface="Wingdings" pitchFamily="2" charset="2"/>
              </a:rPr>
              <a:t>Validation</a:t>
            </a:r>
          </a:p>
          <a:p>
            <a:pPr lvl="1"/>
            <a:endParaRPr lang="fr-FR" dirty="0" smtClean="0">
              <a:sym typeface="Wingdings" pitchFamily="2" charset="2"/>
            </a:endParaRPr>
          </a:p>
          <a:p>
            <a:pPr lvl="1"/>
            <a:r>
              <a:rPr lang="fr-FR" dirty="0" smtClean="0">
                <a:sym typeface="Wingdings" pitchFamily="2" charset="2"/>
              </a:rPr>
              <a:t>Opérationnel</a:t>
            </a: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2844075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Application aux travers du Portail des lorrains</a:t>
            </a:r>
            <a:endParaRPr lang="fr-FR" dirty="0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1418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Portail Des Lorrains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Site web institutionnel de la Région Lorraine</a:t>
            </a:r>
          </a:p>
          <a:p>
            <a:r>
              <a:rPr lang="fr-FR" dirty="0" smtClean="0"/>
              <a:t>Développé sous Jahia 6.5 bientôt sous Jahia 6.6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0245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Jahia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CMS : Système de Gestion de </a:t>
            </a:r>
            <a:r>
              <a:rPr lang="fr-FR" dirty="0" smtClean="0"/>
              <a:t>Contenu (JAVA)</a:t>
            </a:r>
          </a:p>
          <a:p>
            <a:pPr lvl="1"/>
            <a:r>
              <a:rPr lang="fr-FR" dirty="0" smtClean="0"/>
              <a:t>JCR méta </a:t>
            </a:r>
            <a:r>
              <a:rPr lang="fr-FR" dirty="0"/>
              <a:t>base de données</a:t>
            </a:r>
          </a:p>
          <a:p>
            <a:pPr lvl="1"/>
            <a:r>
              <a:rPr lang="fr-FR" dirty="0"/>
              <a:t>Contrôle de l’accessibilité</a:t>
            </a:r>
          </a:p>
          <a:p>
            <a:pPr lvl="1"/>
            <a:r>
              <a:rPr lang="fr-FR" dirty="0"/>
              <a:t>Inclus de nombreuses librairies JavaScript</a:t>
            </a:r>
          </a:p>
          <a:p>
            <a:r>
              <a:rPr lang="fr-FR" dirty="0"/>
              <a:t>Permets le développement de</a:t>
            </a:r>
          </a:p>
          <a:p>
            <a:pPr lvl="1"/>
            <a:r>
              <a:rPr lang="fr-FR" dirty="0"/>
              <a:t>Module </a:t>
            </a:r>
            <a:endParaRPr lang="fr-FR" dirty="0" smtClean="0"/>
          </a:p>
          <a:p>
            <a:pPr lvl="1"/>
            <a:r>
              <a:rPr lang="fr-FR" dirty="0" smtClean="0"/>
              <a:t>Template </a:t>
            </a:r>
          </a:p>
          <a:p>
            <a:r>
              <a:rPr lang="fr-FR" dirty="0" smtClean="0"/>
              <a:t>Gère </a:t>
            </a:r>
            <a:r>
              <a:rPr lang="fr-FR" dirty="0"/>
              <a:t>les portlets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13</a:t>
            </a:fld>
            <a:endParaRPr lang="fr-FR"/>
          </a:p>
        </p:txBody>
      </p:sp>
      <p:pic>
        <p:nvPicPr>
          <p:cNvPr id="9" name="Picture 5" descr="C:\Users\nrz\Desktop\jahia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699542"/>
            <a:ext cx="2133600" cy="85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2384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Portail Des Lorrains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/>
              <a:t>Objectif de la V2</a:t>
            </a:r>
          </a:p>
          <a:p>
            <a:pPr lvl="1"/>
            <a:r>
              <a:rPr lang="fr-FR" dirty="0"/>
              <a:t>Améliorer la communication </a:t>
            </a:r>
          </a:p>
          <a:p>
            <a:pPr lvl="1"/>
            <a:r>
              <a:rPr lang="fr-FR" dirty="0"/>
              <a:t>Avoir un site plus attractif</a:t>
            </a:r>
          </a:p>
          <a:p>
            <a:pPr lvl="1"/>
            <a:r>
              <a:rPr lang="fr-FR" dirty="0"/>
              <a:t>Améliorer le référencement et l’accessibilité</a:t>
            </a:r>
          </a:p>
          <a:p>
            <a:r>
              <a:rPr lang="fr-FR" dirty="0"/>
              <a:t>Impact des modifications</a:t>
            </a:r>
          </a:p>
          <a:p>
            <a:pPr lvl="1"/>
            <a:r>
              <a:rPr lang="fr-FR" dirty="0"/>
              <a:t>Charte graphique</a:t>
            </a:r>
          </a:p>
          <a:p>
            <a:pPr lvl="1"/>
            <a:r>
              <a:rPr lang="fr-FR" dirty="0"/>
              <a:t>Nouvelles </a:t>
            </a:r>
            <a:r>
              <a:rPr lang="fr-FR" dirty="0" smtClean="0"/>
              <a:t>fonctionnalités</a:t>
            </a:r>
            <a:endParaRPr lang="fr-FR" dirty="0"/>
          </a:p>
        </p:txBody>
      </p:sp>
      <p:pic>
        <p:nvPicPr>
          <p:cNvPr id="9" name="Espace réservé pour une image  4" descr="Accueil.pdf"/>
          <p:cNvPicPr>
            <a:picLocks noGrp="1" noChangeAspect="1"/>
          </p:cNvPicPr>
          <p:nvPr>
            <p:ph sz="half" idx="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666" b="5666"/>
          <a:stretch>
            <a:fillRect/>
          </a:stretch>
        </p:blipFill>
        <p:spPr bwMode="auto"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14</a:t>
            </a:fld>
            <a:endParaRPr lang="fr-FR"/>
          </a:p>
        </p:txBody>
      </p:sp>
      <p:pic>
        <p:nvPicPr>
          <p:cNvPr id="7" name="Espace réservé pour une image  8" descr="C:\Users\nrz\Desktop\CharteGraphique.png"/>
          <p:cNvPicPr>
            <a:picLocks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4437" r="-4437"/>
          <a:stretch>
            <a:fillRect/>
          </a:stretch>
        </p:blipFill>
        <p:spPr bwMode="auto">
          <a:xfrm>
            <a:off x="4655459" y="1405390"/>
            <a:ext cx="3221255" cy="47490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78610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Portail Des </a:t>
            </a:r>
            <a:r>
              <a:rPr lang="fr-FR" dirty="0" smtClean="0"/>
              <a:t>Lorrains</a:t>
            </a:r>
            <a:br>
              <a:rPr lang="fr-FR" dirty="0" smtClean="0"/>
            </a:br>
            <a:r>
              <a:rPr lang="fr-FR" b="1" dirty="0" smtClean="0"/>
              <a:t>Diagnostic</a:t>
            </a:r>
            <a:endParaRPr lang="fr-FR" b="1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Cette étape peut être caractérisée par de nombreux </a:t>
            </a:r>
            <a:r>
              <a:rPr lang="fr-FR" dirty="0" smtClean="0"/>
              <a:t>aller-retour </a:t>
            </a:r>
            <a:r>
              <a:rPr lang="fr-FR" dirty="0"/>
              <a:t>avec le client</a:t>
            </a:r>
          </a:p>
          <a:p>
            <a:r>
              <a:rPr lang="fr-FR" dirty="0"/>
              <a:t>Quelques points qui ont été soulevés</a:t>
            </a:r>
          </a:p>
          <a:p>
            <a:pPr lvl="1"/>
            <a:r>
              <a:rPr lang="fr-FR" dirty="0"/>
              <a:t>Éclaircissement de certaines exigences</a:t>
            </a:r>
          </a:p>
          <a:p>
            <a:pPr lvl="1"/>
            <a:r>
              <a:rPr lang="fr-FR" dirty="0"/>
              <a:t>Incohérence dans la charte</a:t>
            </a:r>
          </a:p>
          <a:p>
            <a:pPr lvl="1"/>
            <a:r>
              <a:rPr lang="fr-FR" dirty="0"/>
              <a:t>Comportement du slider</a:t>
            </a:r>
          </a:p>
          <a:p>
            <a:pPr lvl="1"/>
            <a:r>
              <a:rPr lang="fr-FR" dirty="0" smtClean="0"/>
              <a:t>Résultats retournés </a:t>
            </a:r>
            <a:r>
              <a:rPr lang="fr-FR" dirty="0"/>
              <a:t>par la recherche de la cartographie</a:t>
            </a:r>
          </a:p>
          <a:p>
            <a:pPr lvl="1"/>
            <a:r>
              <a:rPr lang="fr-FR" dirty="0" smtClean="0"/>
              <a:t>…</a:t>
            </a:r>
          </a:p>
          <a:p>
            <a:r>
              <a:rPr lang="fr-FR" dirty="0" smtClean="0"/>
              <a:t>Rédaction des changements dans les spécifications</a:t>
            </a:r>
          </a:p>
          <a:p>
            <a:r>
              <a:rPr lang="fr-FR" dirty="0" smtClean="0"/>
              <a:t>Développement </a:t>
            </a:r>
            <a:r>
              <a:rPr lang="fr-FR" dirty="0"/>
              <a:t>maquette (menu déroulant, dock</a:t>
            </a:r>
            <a:r>
              <a:rPr lang="fr-FR" dirty="0" smtClean="0"/>
              <a:t>)</a:t>
            </a:r>
          </a:p>
          <a:p>
            <a:r>
              <a:rPr lang="fr-FR" dirty="0"/>
              <a:t>Rédaction des </a:t>
            </a:r>
            <a:r>
              <a:rPr lang="fr-FR" dirty="0" smtClean="0"/>
              <a:t>tests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3259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Portail Des </a:t>
            </a:r>
            <a:r>
              <a:rPr lang="fr-FR" dirty="0" smtClean="0"/>
              <a:t>Lorrains</a:t>
            </a:r>
            <a:br>
              <a:rPr lang="fr-FR" dirty="0" smtClean="0"/>
            </a:br>
            <a:r>
              <a:rPr lang="fr-FR" b="1" dirty="0" smtClean="0"/>
              <a:t>Réalisation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Mise en application du diagnostic</a:t>
            </a:r>
          </a:p>
          <a:p>
            <a:r>
              <a:rPr lang="fr-FR" dirty="0"/>
              <a:t>Concrétisation du </a:t>
            </a:r>
            <a:r>
              <a:rPr lang="fr-FR" dirty="0" smtClean="0"/>
              <a:t>développement</a:t>
            </a:r>
          </a:p>
          <a:p>
            <a:r>
              <a:rPr lang="fr-FR" dirty="0"/>
              <a:t>Passage des tests </a:t>
            </a:r>
            <a:r>
              <a:rPr lang="fr-FR" dirty="0" smtClean="0"/>
              <a:t>unitaires</a:t>
            </a:r>
          </a:p>
          <a:p>
            <a:r>
              <a:rPr lang="fr-FR" dirty="0" smtClean="0"/>
              <a:t>Mise à jour des documents</a:t>
            </a:r>
          </a:p>
          <a:p>
            <a:pPr lvl="1"/>
            <a:r>
              <a:rPr lang="fr-FR" dirty="0" smtClean="0"/>
              <a:t>Adaptation des tests si besoin</a:t>
            </a:r>
          </a:p>
          <a:p>
            <a:pPr lvl="1"/>
            <a:r>
              <a:rPr lang="fr-FR" dirty="0" smtClean="0"/>
              <a:t>Manuel utilisateur</a:t>
            </a:r>
          </a:p>
          <a:p>
            <a:pPr lvl="1"/>
            <a:r>
              <a:rPr lang="fr-FR" dirty="0" smtClean="0"/>
              <a:t>Manuel d’installation et de mise à jour</a:t>
            </a:r>
            <a:endParaRPr lang="fr-FR" dirty="0"/>
          </a:p>
          <a:p>
            <a:r>
              <a:rPr lang="fr-FR" dirty="0"/>
              <a:t>Optimisation, </a:t>
            </a:r>
            <a:r>
              <a:rPr lang="fr-FR" dirty="0" err="1"/>
              <a:t>refactoring</a:t>
            </a:r>
            <a:r>
              <a:rPr lang="fr-FR" dirty="0"/>
              <a:t> du code</a:t>
            </a:r>
          </a:p>
          <a:p>
            <a:pPr lvl="1"/>
            <a:r>
              <a:rPr lang="fr-FR" dirty="0"/>
              <a:t>Développement </a:t>
            </a:r>
            <a:r>
              <a:rPr lang="fr-FR" dirty="0" smtClean="0"/>
              <a:t>des </a:t>
            </a:r>
            <a:r>
              <a:rPr lang="fr-FR" dirty="0"/>
              <a:t>plug-in </a:t>
            </a:r>
            <a:r>
              <a:rPr lang="fr-FR" dirty="0" err="1"/>
              <a:t>JQueryMenu</a:t>
            </a:r>
            <a:r>
              <a:rPr lang="fr-FR" dirty="0"/>
              <a:t>, </a:t>
            </a:r>
            <a:r>
              <a:rPr lang="fr-FR" dirty="0" err="1"/>
              <a:t>jquery.dock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16</a:t>
            </a:fld>
            <a:endParaRPr lang="fr-FR"/>
          </a:p>
        </p:txBody>
      </p:sp>
      <p:pic>
        <p:nvPicPr>
          <p:cNvPr id="5" name="Image 4"/>
          <p:cNvPicPr/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126242" y="5360572"/>
            <a:ext cx="2259965" cy="8178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Image 5"/>
          <p:cNvPicPr/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089956" y="5357893"/>
            <a:ext cx="2320290" cy="8667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Image 6" descr="Capture d’écran 2012-09-16 à 10.36.59.png"/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56" t="81110" r="15585" b="13383"/>
          <a:stretch/>
        </p:blipFill>
        <p:spPr>
          <a:xfrm>
            <a:off x="1445662" y="6203653"/>
            <a:ext cx="2181695" cy="287867"/>
          </a:xfrm>
          <a:prstGeom prst="rect">
            <a:avLst/>
          </a:prstGeom>
        </p:spPr>
      </p:pic>
      <p:pic>
        <p:nvPicPr>
          <p:cNvPr id="8" name="Image 7" descr="Capture d’écran 2012-09-16 à 10.36.53.png"/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49" t="58541" r="15462" b="13452"/>
          <a:stretch/>
        </p:blipFill>
        <p:spPr>
          <a:xfrm>
            <a:off x="1454129" y="5018816"/>
            <a:ext cx="2184400" cy="146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636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Portail Des </a:t>
            </a:r>
            <a:r>
              <a:rPr lang="fr-FR" dirty="0" smtClean="0"/>
              <a:t>Lorrains</a:t>
            </a:r>
            <a:br>
              <a:rPr lang="fr-FR" dirty="0" smtClean="0"/>
            </a:br>
            <a:r>
              <a:rPr lang="fr-FR" b="1" dirty="0" smtClean="0"/>
              <a:t>Intégration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Met à </a:t>
            </a:r>
            <a:r>
              <a:rPr lang="fr-FR" dirty="0"/>
              <a:t>la vue de tous le résultat du développement</a:t>
            </a:r>
          </a:p>
          <a:p>
            <a:r>
              <a:rPr lang="fr-FR" dirty="0"/>
              <a:t>Permet de</a:t>
            </a:r>
          </a:p>
          <a:p>
            <a:pPr lvl="1"/>
            <a:r>
              <a:rPr lang="fr-FR" dirty="0"/>
              <a:t>Vérifier le bordereau de livraison </a:t>
            </a:r>
            <a:r>
              <a:rPr lang="fr-FR" dirty="0" smtClean="0"/>
              <a:t>si besoin</a:t>
            </a:r>
            <a:endParaRPr lang="fr-FR" dirty="0"/>
          </a:p>
          <a:p>
            <a:pPr lvl="1"/>
            <a:r>
              <a:rPr lang="fr-FR" dirty="0"/>
              <a:t>Déployer les modules</a:t>
            </a:r>
          </a:p>
          <a:p>
            <a:pPr lvl="1"/>
            <a:r>
              <a:rPr lang="fr-FR" dirty="0"/>
              <a:t>Passer les fiches de tests</a:t>
            </a:r>
          </a:p>
          <a:p>
            <a:pPr lvl="1"/>
            <a:r>
              <a:rPr lang="fr-FR" dirty="0"/>
              <a:t>Vérifier les exigences par rapport au SFD, SFG, </a:t>
            </a:r>
            <a:r>
              <a:rPr lang="fr-FR" dirty="0" smtClean="0"/>
              <a:t>CCTP, </a:t>
            </a:r>
            <a:r>
              <a:rPr lang="fr-FR" dirty="0" err="1"/>
              <a:t>Mantis</a:t>
            </a:r>
            <a:endParaRPr lang="fr-FR" dirty="0"/>
          </a:p>
          <a:p>
            <a:pPr lvl="1"/>
            <a:r>
              <a:rPr lang="fr-FR" dirty="0"/>
              <a:t>Corriger ce qui ne convient </a:t>
            </a:r>
            <a:r>
              <a:rPr lang="fr-FR" dirty="0" smtClean="0"/>
              <a:t>pas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3886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Portail Des </a:t>
            </a:r>
            <a:r>
              <a:rPr lang="fr-FR" dirty="0" smtClean="0"/>
              <a:t>Lorrains</a:t>
            </a:r>
            <a:br>
              <a:rPr lang="fr-FR" dirty="0" smtClean="0"/>
            </a:br>
            <a:r>
              <a:rPr lang="fr-FR" b="1" dirty="0" smtClean="0"/>
              <a:t>Livraison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Livraison sous SVN des documents associés à la </a:t>
            </a:r>
            <a:r>
              <a:rPr lang="fr-FR" dirty="0" err="1"/>
              <a:t>Mantis</a:t>
            </a:r>
            <a:endParaRPr lang="fr-FR" dirty="0"/>
          </a:p>
          <a:p>
            <a:pPr lvl="1"/>
            <a:r>
              <a:rPr lang="fr-FR" dirty="0"/>
              <a:t>SFD, SFG</a:t>
            </a:r>
          </a:p>
          <a:p>
            <a:pPr lvl="1"/>
            <a:r>
              <a:rPr lang="fr-FR" dirty="0"/>
              <a:t>Manuel utilisateur</a:t>
            </a:r>
          </a:p>
          <a:p>
            <a:pPr lvl="1"/>
            <a:r>
              <a:rPr lang="fr-FR" dirty="0"/>
              <a:t>Manuel d’installation</a:t>
            </a:r>
          </a:p>
          <a:p>
            <a:pPr lvl="1"/>
            <a:r>
              <a:rPr lang="fr-FR" dirty="0"/>
              <a:t>Suivi des livraisons</a:t>
            </a:r>
          </a:p>
          <a:p>
            <a:pPr lvl="1"/>
            <a:r>
              <a:rPr lang="fr-FR" dirty="0"/>
              <a:t>Fichier à déployer</a:t>
            </a:r>
          </a:p>
          <a:p>
            <a:pPr lvl="1"/>
            <a:r>
              <a:rPr lang="fr-FR" dirty="0"/>
              <a:t>Fiche de tests d’intégration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97293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Portail Des </a:t>
            </a:r>
            <a:r>
              <a:rPr lang="fr-FR" dirty="0" smtClean="0"/>
              <a:t>Lorrains</a:t>
            </a:r>
            <a:br>
              <a:rPr lang="fr-FR" dirty="0" smtClean="0"/>
            </a:br>
            <a:r>
              <a:rPr lang="fr-FR" b="1" dirty="0" smtClean="0"/>
              <a:t>VA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Période de </a:t>
            </a:r>
            <a:r>
              <a:rPr lang="fr-FR" dirty="0" smtClean="0"/>
              <a:t>tests en </a:t>
            </a:r>
            <a:r>
              <a:rPr lang="fr-FR" dirty="0" err="1" smtClean="0"/>
              <a:t>préproduction</a:t>
            </a:r>
            <a:endParaRPr lang="fr-FR" dirty="0"/>
          </a:p>
          <a:p>
            <a:r>
              <a:rPr lang="fr-FR" dirty="0"/>
              <a:t>Possibilité d’un retour si un élément ne convient pas</a:t>
            </a:r>
          </a:p>
          <a:p>
            <a:pPr lvl="1"/>
            <a:r>
              <a:rPr lang="fr-FR" dirty="0"/>
              <a:t>Suivi des faits </a:t>
            </a:r>
            <a:r>
              <a:rPr lang="fr-FR" dirty="0" smtClean="0"/>
              <a:t>techniques</a:t>
            </a:r>
            <a:endParaRPr lang="fr-FR" dirty="0"/>
          </a:p>
          <a:p>
            <a:pPr lvl="1"/>
            <a:r>
              <a:rPr lang="fr-FR" dirty="0" err="1" smtClean="0"/>
              <a:t>Mantis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19</a:t>
            </a:fld>
            <a:endParaRPr lang="fr-FR"/>
          </a:p>
        </p:txBody>
      </p:sp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802228"/>
              </p:ext>
            </p:extLst>
          </p:nvPr>
        </p:nvGraphicFramePr>
        <p:xfrm>
          <a:off x="1669144" y="3611238"/>
          <a:ext cx="5297714" cy="2431606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1715033"/>
                <a:gridCol w="742317"/>
                <a:gridCol w="946788"/>
                <a:gridCol w="946788"/>
                <a:gridCol w="946788"/>
              </a:tblGrid>
              <a:tr h="368244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>
                          <a:effectLst/>
                        </a:rPr>
                        <a:t>Classification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>
                          <a:effectLst/>
                        </a:rPr>
                        <a:t>Gravité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 smtClean="0">
                          <a:effectLst/>
                          <a:latin typeface="Cambria"/>
                          <a:ea typeface="MS Mincho"/>
                          <a:cs typeface="Times New Roman"/>
                        </a:rPr>
                        <a:t>Total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14527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>
                          <a:effectLst/>
                        </a:rPr>
                        <a:t>Mineur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>
                          <a:effectLst/>
                        </a:rPr>
                        <a:t>Majeur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>
                          <a:effectLst/>
                        </a:rPr>
                        <a:t>Bloquante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14527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>
                          <a:effectLst/>
                        </a:rPr>
                        <a:t>Anomalie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 smtClean="0">
                          <a:effectLst/>
                          <a:latin typeface="Cambria"/>
                          <a:ea typeface="MS Mincho"/>
                          <a:cs typeface="Times New Roman"/>
                        </a:rPr>
                        <a:t>20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 smtClean="0">
                          <a:effectLst/>
                          <a:latin typeface="Cambria"/>
                          <a:ea typeface="MS Mincho"/>
                          <a:cs typeface="Times New Roman"/>
                        </a:rPr>
                        <a:t>4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 smtClean="0">
                          <a:effectLst/>
                          <a:latin typeface="Cambria"/>
                          <a:ea typeface="MS Mincho"/>
                          <a:cs typeface="Times New Roman"/>
                        </a:rPr>
                        <a:t>2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 smtClean="0">
                          <a:effectLst/>
                          <a:latin typeface="Cambria"/>
                          <a:ea typeface="MS Mincho"/>
                          <a:cs typeface="Times New Roman"/>
                        </a:rPr>
                        <a:t>26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14527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>
                          <a:effectLst/>
                        </a:rPr>
                        <a:t>Changement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 smtClean="0">
                          <a:effectLst/>
                          <a:latin typeface="Cambria"/>
                          <a:ea typeface="MS Mincho"/>
                          <a:cs typeface="Times New Roman"/>
                        </a:rPr>
                        <a:t>3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 smtClean="0">
                          <a:effectLst/>
                          <a:latin typeface="Cambria"/>
                          <a:ea typeface="MS Mincho"/>
                          <a:cs typeface="Times New Roman"/>
                        </a:rPr>
                        <a:t>1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 smtClean="0">
                          <a:effectLst/>
                          <a:latin typeface="Cambria"/>
                          <a:ea typeface="MS Mincho"/>
                          <a:cs typeface="Times New Roman"/>
                        </a:rPr>
                        <a:t>0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 smtClean="0">
                          <a:effectLst/>
                          <a:latin typeface="Cambria"/>
                          <a:ea typeface="MS Mincho"/>
                          <a:cs typeface="Times New Roman"/>
                        </a:rPr>
                        <a:t>4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14527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>
                          <a:effectLst/>
                        </a:rPr>
                        <a:t>Mauvaise utilisation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 smtClean="0">
                          <a:effectLst/>
                          <a:latin typeface="Cambria"/>
                          <a:ea typeface="MS Mincho"/>
                          <a:cs typeface="Times New Roman"/>
                        </a:rPr>
                        <a:t>2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 smtClean="0">
                          <a:effectLst/>
                          <a:latin typeface="Cambria"/>
                          <a:ea typeface="MS Mincho"/>
                          <a:cs typeface="Times New Roman"/>
                        </a:rPr>
                        <a:t>0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 smtClean="0">
                          <a:effectLst/>
                          <a:latin typeface="Cambria"/>
                          <a:ea typeface="MS Mincho"/>
                          <a:cs typeface="Times New Roman"/>
                        </a:rPr>
                        <a:t>0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 smtClean="0">
                          <a:effectLst/>
                          <a:latin typeface="Cambria"/>
                          <a:ea typeface="MS Mincho"/>
                          <a:cs typeface="Times New Roman"/>
                        </a:rPr>
                        <a:t>2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14527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>
                          <a:effectLst/>
                        </a:rPr>
                        <a:t>Impossibilité technique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 smtClean="0">
                          <a:effectLst/>
                          <a:latin typeface="Cambria"/>
                          <a:ea typeface="MS Mincho"/>
                          <a:cs typeface="Times New Roman"/>
                        </a:rPr>
                        <a:t>1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 smtClean="0">
                          <a:effectLst/>
                          <a:latin typeface="Cambria"/>
                          <a:ea typeface="MS Mincho"/>
                          <a:cs typeface="Times New Roman"/>
                        </a:rPr>
                        <a:t>0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 smtClean="0">
                          <a:effectLst/>
                          <a:latin typeface="Cambria"/>
                          <a:ea typeface="MS Mincho"/>
                          <a:cs typeface="Times New Roman"/>
                        </a:rPr>
                        <a:t>0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 smtClean="0">
                          <a:effectLst/>
                          <a:latin typeface="Cambria"/>
                          <a:ea typeface="MS Mincho"/>
                          <a:cs typeface="Times New Roman"/>
                        </a:rPr>
                        <a:t>1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14527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 smtClean="0">
                          <a:effectLst/>
                          <a:latin typeface="Cambria"/>
                          <a:ea typeface="MS Mincho"/>
                          <a:cs typeface="Times New Roman"/>
                        </a:rPr>
                        <a:t>Total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 smtClean="0">
                          <a:effectLst/>
                          <a:latin typeface="Cambria"/>
                          <a:ea typeface="MS Mincho"/>
                          <a:cs typeface="Times New Roman"/>
                        </a:rPr>
                        <a:t>26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 smtClean="0">
                          <a:effectLst/>
                          <a:latin typeface="Cambria"/>
                          <a:ea typeface="MS Mincho"/>
                          <a:cs typeface="Times New Roman"/>
                        </a:rPr>
                        <a:t>5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 smtClean="0">
                          <a:effectLst/>
                          <a:latin typeface="Cambria"/>
                          <a:ea typeface="MS Mincho"/>
                          <a:cs typeface="Times New Roman"/>
                        </a:rPr>
                        <a:t>2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400" dirty="0" smtClean="0">
                          <a:effectLst/>
                          <a:latin typeface="Cambria"/>
                          <a:ea typeface="MS Mincho"/>
                          <a:cs typeface="Times New Roman"/>
                        </a:rPr>
                        <a:t>33</a:t>
                      </a:r>
                      <a:endParaRPr lang="fr-FR" sz="14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1136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Sommaire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Présentation </a:t>
            </a:r>
            <a:r>
              <a:rPr lang="fr-FR" dirty="0" smtClean="0"/>
              <a:t>d’Atos</a:t>
            </a:r>
          </a:p>
          <a:p>
            <a:r>
              <a:rPr lang="fr-FR" dirty="0" smtClean="0"/>
              <a:t>Sujet</a:t>
            </a:r>
          </a:p>
          <a:p>
            <a:r>
              <a:rPr lang="fr-FR" dirty="0" smtClean="0"/>
              <a:t>Quelques objectifs</a:t>
            </a:r>
          </a:p>
          <a:p>
            <a:pPr lvl="1"/>
            <a:r>
              <a:rPr lang="fr-FR" dirty="0" smtClean="0"/>
              <a:t>Gestion de configuration</a:t>
            </a:r>
          </a:p>
          <a:p>
            <a:pPr lvl="1"/>
            <a:r>
              <a:rPr lang="fr-FR" dirty="0" smtClean="0"/>
              <a:t>Gestion des exigences</a:t>
            </a:r>
          </a:p>
          <a:p>
            <a:pPr lvl="1"/>
            <a:r>
              <a:rPr lang="fr-FR" dirty="0" smtClean="0"/>
              <a:t>Gestion des tests</a:t>
            </a:r>
            <a:endParaRPr lang="fr-FR" dirty="0"/>
          </a:p>
          <a:p>
            <a:r>
              <a:rPr lang="fr-FR" dirty="0" smtClean="0"/>
              <a:t>Le Portail Des Lorrains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95348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Portail Des </a:t>
            </a:r>
            <a:r>
              <a:rPr lang="fr-FR" dirty="0" smtClean="0"/>
              <a:t>Lorrains</a:t>
            </a:r>
            <a:br>
              <a:rPr lang="fr-FR" dirty="0" smtClean="0"/>
            </a:br>
            <a:r>
              <a:rPr lang="fr-FR" b="1" dirty="0" smtClean="0"/>
              <a:t>VSR &amp; Fermé</a:t>
            </a:r>
            <a:endParaRPr lang="fr-FR" b="1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VSR</a:t>
            </a:r>
          </a:p>
          <a:p>
            <a:pPr lvl="1"/>
            <a:r>
              <a:rPr lang="fr-FR" dirty="0"/>
              <a:t>Période </a:t>
            </a:r>
            <a:r>
              <a:rPr lang="fr-FR" dirty="0" smtClean="0"/>
              <a:t>de « mise à l’épreuve » </a:t>
            </a:r>
            <a:r>
              <a:rPr lang="fr-FR" dirty="0"/>
              <a:t>en production</a:t>
            </a:r>
          </a:p>
          <a:p>
            <a:r>
              <a:rPr lang="fr-FR" dirty="0"/>
              <a:t>Fermé</a:t>
            </a:r>
          </a:p>
          <a:p>
            <a:pPr lvl="1"/>
            <a:r>
              <a:rPr lang="fr-FR" dirty="0"/>
              <a:t>Actuellement le PDL est en version 2.6.0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78509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Portail Des Lorrains</a:t>
            </a:r>
            <a:endParaRPr lang="fr-FR" dirty="0"/>
          </a:p>
        </p:txBody>
      </p:sp>
      <p:sp>
        <p:nvSpPr>
          <p:cNvPr id="10" name="Espace réservé du contenu 9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/>
              <a:t>Ce à quoi j’ai participé</a:t>
            </a:r>
          </a:p>
          <a:p>
            <a:pPr lvl="1"/>
            <a:r>
              <a:rPr lang="fr-FR" dirty="0"/>
              <a:t>Entête</a:t>
            </a:r>
          </a:p>
          <a:p>
            <a:pPr lvl="1"/>
            <a:r>
              <a:rPr lang="fr-FR" dirty="0"/>
              <a:t>Barre permanente</a:t>
            </a:r>
          </a:p>
          <a:p>
            <a:pPr lvl="1"/>
            <a:r>
              <a:rPr lang="fr-FR" dirty="0"/>
              <a:t>…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21</a:t>
            </a:fld>
            <a:endParaRPr lang="fr-FR"/>
          </a:p>
        </p:txBody>
      </p:sp>
      <p:pic>
        <p:nvPicPr>
          <p:cNvPr id="16" name="Espace réservé pour une image  5" descr="Accueil - Lorraine.eu.pdf"/>
          <p:cNvPicPr>
            <a:picLocks noGrp="1" noChangeAspect="1"/>
          </p:cNvPicPr>
          <p:nvPr>
            <p:ph sz="half" idx="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453" b="7453"/>
          <a:stretch>
            <a:fillRect/>
          </a:stretch>
        </p:blipFill>
        <p:spPr/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017551"/>
            <a:ext cx="9144000" cy="1021065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274504"/>
            <a:ext cx="9144000" cy="44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0196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</a:t>
            </a:r>
            <a:endParaRPr lang="fr-FR" dirty="0"/>
          </a:p>
        </p:txBody>
      </p:sp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nombreuses demandes m’ont permis d’intervenir sur les principaux composants du site</a:t>
            </a:r>
          </a:p>
          <a:p>
            <a:r>
              <a:rPr lang="fr-FR" dirty="0"/>
              <a:t>Mise en application du RGAA, SEO</a:t>
            </a:r>
          </a:p>
          <a:p>
            <a:r>
              <a:rPr lang="fr-FR" dirty="0"/>
              <a:t>Approfondissement de J2EE et des CMS</a:t>
            </a:r>
          </a:p>
          <a:p>
            <a:r>
              <a:rPr lang="fr-FR" dirty="0"/>
              <a:t>Utilisation d’une gestion de configuration sur un projet</a:t>
            </a:r>
          </a:p>
          <a:p>
            <a:r>
              <a:rPr lang="fr-FR" dirty="0"/>
              <a:t>Travail sur limite de temps (PDL V2, </a:t>
            </a:r>
            <a:r>
              <a:rPr lang="fr-FR" dirty="0" err="1"/>
              <a:t>Synomia</a:t>
            </a:r>
            <a:r>
              <a:rPr lang="fr-FR" dirty="0"/>
              <a:t>, etc.)</a:t>
            </a:r>
          </a:p>
          <a:p>
            <a:r>
              <a:rPr lang="fr-FR" dirty="0"/>
              <a:t>Intervention dans toutes les étapes du cycle de vie d’un projet</a:t>
            </a:r>
          </a:p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78606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Merci de votre attention</a:t>
            </a:r>
            <a:br>
              <a:rPr lang="fr-FR" dirty="0" smtClean="0"/>
            </a:br>
            <a:r>
              <a:rPr lang="fr-FR" dirty="0" smtClean="0"/>
              <a:t>Questions ?</a:t>
            </a:r>
            <a:endParaRPr lang="fr-FR" dirty="0"/>
          </a:p>
        </p:txBody>
      </p:sp>
      <p:sp>
        <p:nvSpPr>
          <p:cNvPr id="7" name="Espace réservé du texte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454065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d’Atos</a:t>
            </a:r>
            <a:endParaRPr lang="fr-FR" dirty="0"/>
          </a:p>
        </p:txBody>
      </p:sp>
      <p:sp>
        <p:nvSpPr>
          <p:cNvPr id="31" name="Espace réservé du numéro de diapositive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3</a:t>
            </a:fld>
            <a:endParaRPr lang="fr-FR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6796673" y="4137057"/>
            <a:ext cx="1344745" cy="171154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5" cstate="email"/>
          <a:srcRect/>
          <a:stretch>
            <a:fillRect/>
          </a:stretch>
        </p:blipFill>
        <p:spPr bwMode="auto">
          <a:xfrm>
            <a:off x="3551359" y="3270270"/>
            <a:ext cx="1348728" cy="257832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  <p:pic>
        <p:nvPicPr>
          <p:cNvPr id="6" name="Picture 16" descr="PublicSector_cut.jpg"/>
          <p:cNvPicPr>
            <a:picLocks noChangeAspect="1"/>
          </p:cNvPicPr>
          <p:nvPr/>
        </p:nvPicPr>
        <p:blipFill>
          <a:blip r:embed="rId6" cstate="email"/>
          <a:srcRect/>
          <a:stretch>
            <a:fillRect/>
          </a:stretch>
        </p:blipFill>
        <p:spPr bwMode="auto">
          <a:xfrm>
            <a:off x="389224" y="2622908"/>
            <a:ext cx="1338767" cy="322194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7" cstate="email"/>
          <a:srcRect/>
          <a:stretch>
            <a:fillRect/>
          </a:stretch>
        </p:blipFill>
        <p:spPr bwMode="auto">
          <a:xfrm>
            <a:off x="5181530" y="3805774"/>
            <a:ext cx="1386581" cy="203908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8" cstate="email"/>
          <a:srcRect/>
          <a:stretch>
            <a:fillRect/>
          </a:stretch>
        </p:blipFill>
        <p:spPr bwMode="auto">
          <a:xfrm>
            <a:off x="1909775" y="2922370"/>
            <a:ext cx="1362674" cy="292622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10" name="Rectangle 55"/>
          <p:cNvSpPr>
            <a:spLocks noChangeArrowheads="1"/>
          </p:cNvSpPr>
          <p:nvPr/>
        </p:nvSpPr>
        <p:spPr bwMode="auto">
          <a:xfrm>
            <a:off x="3551359" y="5887286"/>
            <a:ext cx="1348728" cy="939668"/>
          </a:xfrm>
          <a:prstGeom prst="rect">
            <a:avLst/>
          </a:prstGeom>
          <a:noFill/>
          <a:ln w="12700" algn="ctr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en-US" sz="1100" b="1" dirty="0">
                <a:solidFill>
                  <a:srgbClr val="2F2B20"/>
                </a:solidFill>
                <a:latin typeface="Verdana" pitchFamily="34" charset="0"/>
                <a:ea typeface="MS PGothic"/>
                <a:cs typeface="MS PGothic"/>
              </a:rPr>
              <a:t>Financial </a:t>
            </a:r>
            <a:r>
              <a:rPr lang="en-US" sz="1100" b="1" dirty="0" smtClean="0">
                <a:solidFill>
                  <a:srgbClr val="2F2B20"/>
                </a:solidFill>
                <a:latin typeface="Verdana" pitchFamily="34" charset="0"/>
                <a:ea typeface="MS PGothic"/>
                <a:cs typeface="MS PGothic"/>
              </a:rPr>
              <a:t/>
            </a:r>
            <a:br>
              <a:rPr lang="en-US" sz="1100" b="1" dirty="0" smtClean="0">
                <a:solidFill>
                  <a:srgbClr val="2F2B20"/>
                </a:solidFill>
                <a:latin typeface="Verdana" pitchFamily="34" charset="0"/>
                <a:ea typeface="MS PGothic"/>
                <a:cs typeface="MS PGothic"/>
              </a:rPr>
            </a:br>
            <a:r>
              <a:rPr lang="en-US" sz="1100" b="1" dirty="0" smtClean="0">
                <a:solidFill>
                  <a:srgbClr val="2F2B20"/>
                </a:solidFill>
                <a:latin typeface="Verdana" pitchFamily="34" charset="0"/>
                <a:ea typeface="MS PGothic"/>
                <a:cs typeface="MS PGothic"/>
              </a:rPr>
              <a:t>Services </a:t>
            </a:r>
            <a:endParaRPr lang="en-US" sz="1100" b="1" dirty="0">
              <a:solidFill>
                <a:srgbClr val="2F2B20"/>
              </a:solidFill>
              <a:latin typeface="Verdana" pitchFamily="34" charset="0"/>
              <a:ea typeface="MS PGothic"/>
              <a:cs typeface="MS PGothic"/>
            </a:endParaRPr>
          </a:p>
        </p:txBody>
      </p:sp>
      <p:sp>
        <p:nvSpPr>
          <p:cNvPr id="11" name="Rectangle 56"/>
          <p:cNvSpPr>
            <a:spLocks noChangeArrowheads="1"/>
          </p:cNvSpPr>
          <p:nvPr/>
        </p:nvSpPr>
        <p:spPr bwMode="auto">
          <a:xfrm>
            <a:off x="389224" y="5883541"/>
            <a:ext cx="1338767" cy="939668"/>
          </a:xfrm>
          <a:prstGeom prst="rect">
            <a:avLst/>
          </a:prstGeom>
          <a:noFill/>
          <a:ln w="12700" algn="ctr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en-US" sz="1100" b="1" dirty="0">
                <a:solidFill>
                  <a:srgbClr val="2F2B20"/>
                </a:solidFill>
                <a:latin typeface="Verdana" pitchFamily="34" charset="0"/>
                <a:ea typeface="MS PGothic"/>
                <a:cs typeface="MS PGothic"/>
              </a:rPr>
              <a:t>Manufacturing, Retail &amp; </a:t>
            </a:r>
            <a:r>
              <a:rPr lang="en-US" sz="1100" b="1" dirty="0" smtClean="0">
                <a:solidFill>
                  <a:srgbClr val="2F2B20"/>
                </a:solidFill>
                <a:latin typeface="Verdana" pitchFamily="34" charset="0"/>
                <a:ea typeface="MS PGothic"/>
                <a:cs typeface="MS PGothic"/>
              </a:rPr>
              <a:t/>
            </a:r>
            <a:br>
              <a:rPr lang="en-US" sz="1100" b="1" dirty="0" smtClean="0">
                <a:solidFill>
                  <a:srgbClr val="2F2B20"/>
                </a:solidFill>
                <a:latin typeface="Verdana" pitchFamily="34" charset="0"/>
                <a:ea typeface="MS PGothic"/>
                <a:cs typeface="MS PGothic"/>
              </a:rPr>
            </a:br>
            <a:r>
              <a:rPr lang="en-US" sz="1100" b="1" dirty="0" smtClean="0">
                <a:solidFill>
                  <a:srgbClr val="2F2B20"/>
                </a:solidFill>
                <a:latin typeface="Verdana" pitchFamily="34" charset="0"/>
                <a:ea typeface="MS PGothic"/>
                <a:cs typeface="MS PGothic"/>
              </a:rPr>
              <a:t>Services </a:t>
            </a:r>
            <a:endParaRPr lang="en-US" sz="1100" b="1" dirty="0">
              <a:solidFill>
                <a:srgbClr val="2F2B20"/>
              </a:solidFill>
              <a:latin typeface="Verdana" pitchFamily="34" charset="0"/>
              <a:ea typeface="MS PGothic"/>
              <a:cs typeface="MS PGothic"/>
            </a:endParaRPr>
          </a:p>
        </p:txBody>
      </p:sp>
      <p:sp>
        <p:nvSpPr>
          <p:cNvPr id="12" name="Rectangle 57"/>
          <p:cNvSpPr>
            <a:spLocks noChangeArrowheads="1"/>
          </p:cNvSpPr>
          <p:nvPr/>
        </p:nvSpPr>
        <p:spPr bwMode="auto">
          <a:xfrm>
            <a:off x="6796673" y="5883542"/>
            <a:ext cx="1344745" cy="939668"/>
          </a:xfrm>
          <a:prstGeom prst="rect">
            <a:avLst/>
          </a:prstGeom>
          <a:noFill/>
          <a:ln w="12700" algn="ctr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en-US" sz="1100" b="1" dirty="0">
                <a:solidFill>
                  <a:srgbClr val="2F2B20"/>
                </a:solidFill>
                <a:latin typeface="Verdana" pitchFamily="34" charset="0"/>
                <a:ea typeface="MS PGothic"/>
                <a:cs typeface="MS PGothic"/>
              </a:rPr>
              <a:t>Energy &amp; </a:t>
            </a:r>
            <a:br>
              <a:rPr lang="en-US" sz="1100" b="1" dirty="0">
                <a:solidFill>
                  <a:srgbClr val="2F2B20"/>
                </a:solidFill>
                <a:latin typeface="Verdana" pitchFamily="34" charset="0"/>
                <a:ea typeface="MS PGothic"/>
                <a:cs typeface="MS PGothic"/>
              </a:rPr>
            </a:br>
            <a:r>
              <a:rPr lang="en-US" sz="1100" b="1" dirty="0">
                <a:solidFill>
                  <a:srgbClr val="2F2B20"/>
                </a:solidFill>
                <a:latin typeface="Verdana" pitchFamily="34" charset="0"/>
                <a:ea typeface="MS PGothic"/>
                <a:cs typeface="MS PGothic"/>
              </a:rPr>
              <a:t>Utilities </a:t>
            </a:r>
          </a:p>
        </p:txBody>
      </p:sp>
      <p:sp>
        <p:nvSpPr>
          <p:cNvPr id="13" name="Rectangle 58"/>
          <p:cNvSpPr>
            <a:spLocks noChangeArrowheads="1"/>
          </p:cNvSpPr>
          <p:nvPr/>
        </p:nvSpPr>
        <p:spPr bwMode="auto">
          <a:xfrm>
            <a:off x="5134596" y="5883542"/>
            <a:ext cx="1386581" cy="939668"/>
          </a:xfrm>
          <a:prstGeom prst="rect">
            <a:avLst/>
          </a:prstGeom>
          <a:noFill/>
          <a:ln w="12700" algn="ctr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en-US" sz="1100" b="1" dirty="0">
                <a:solidFill>
                  <a:srgbClr val="2F2B20"/>
                </a:solidFill>
                <a:latin typeface="Verdana" pitchFamily="34" charset="0"/>
                <a:ea typeface="MS PGothic"/>
                <a:cs typeface="MS PGothic"/>
              </a:rPr>
              <a:t>Telecom,</a:t>
            </a:r>
            <a:br>
              <a:rPr lang="en-US" sz="1100" b="1" dirty="0">
                <a:solidFill>
                  <a:srgbClr val="2F2B20"/>
                </a:solidFill>
                <a:latin typeface="Verdana" pitchFamily="34" charset="0"/>
                <a:ea typeface="MS PGothic"/>
                <a:cs typeface="MS PGothic"/>
              </a:rPr>
            </a:br>
            <a:r>
              <a:rPr lang="en-US" sz="1100" b="1" dirty="0">
                <a:solidFill>
                  <a:srgbClr val="2F2B20"/>
                </a:solidFill>
                <a:latin typeface="Verdana" pitchFamily="34" charset="0"/>
                <a:ea typeface="MS PGothic"/>
                <a:cs typeface="MS PGothic"/>
              </a:rPr>
              <a:t>Media  &amp; </a:t>
            </a:r>
            <a:r>
              <a:rPr lang="en-US" sz="1100" b="1" dirty="0" smtClean="0">
                <a:solidFill>
                  <a:srgbClr val="2F2B20"/>
                </a:solidFill>
                <a:latin typeface="Verdana" pitchFamily="34" charset="0"/>
                <a:ea typeface="MS PGothic"/>
                <a:cs typeface="MS PGothic"/>
              </a:rPr>
              <a:t/>
            </a:r>
            <a:br>
              <a:rPr lang="en-US" sz="1100" b="1" dirty="0" smtClean="0">
                <a:solidFill>
                  <a:srgbClr val="2F2B20"/>
                </a:solidFill>
                <a:latin typeface="Verdana" pitchFamily="34" charset="0"/>
                <a:ea typeface="MS PGothic"/>
                <a:cs typeface="MS PGothic"/>
              </a:rPr>
            </a:br>
            <a:r>
              <a:rPr lang="en-US" sz="1100" b="1" dirty="0" smtClean="0">
                <a:solidFill>
                  <a:srgbClr val="2F2B20"/>
                </a:solidFill>
                <a:latin typeface="Verdana" pitchFamily="34" charset="0"/>
                <a:ea typeface="MS PGothic"/>
                <a:cs typeface="MS PGothic"/>
              </a:rPr>
              <a:t>Technology  </a:t>
            </a:r>
            <a:endParaRPr lang="en-US" sz="1100" b="1" dirty="0">
              <a:solidFill>
                <a:srgbClr val="2F2B20"/>
              </a:solidFill>
              <a:latin typeface="Verdana" pitchFamily="34" charset="0"/>
              <a:ea typeface="MS PGothic"/>
              <a:cs typeface="MS PGothic"/>
            </a:endParaRPr>
          </a:p>
        </p:txBody>
      </p:sp>
      <p:sp>
        <p:nvSpPr>
          <p:cNvPr id="14" name="Rectangle 54"/>
          <p:cNvSpPr>
            <a:spLocks noChangeArrowheads="1"/>
          </p:cNvSpPr>
          <p:nvPr/>
        </p:nvSpPr>
        <p:spPr bwMode="auto">
          <a:xfrm>
            <a:off x="1909775" y="5883543"/>
            <a:ext cx="1362674" cy="939667"/>
          </a:xfrm>
          <a:prstGeom prst="rect">
            <a:avLst/>
          </a:prstGeom>
          <a:noFill/>
          <a:ln w="12700" algn="ctr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en-US" sz="1100" b="1" dirty="0">
                <a:latin typeface="Verdana" pitchFamily="34" charset="0"/>
                <a:ea typeface="MS PGothic"/>
                <a:cs typeface="MS PGothic"/>
              </a:rPr>
              <a:t>Public Sector, Healthcare </a:t>
            </a:r>
            <a:br>
              <a:rPr lang="en-US" sz="1100" b="1" dirty="0">
                <a:latin typeface="Verdana" pitchFamily="34" charset="0"/>
                <a:ea typeface="MS PGothic"/>
                <a:cs typeface="MS PGothic"/>
              </a:rPr>
            </a:br>
            <a:r>
              <a:rPr lang="en-US" sz="1100" b="1" dirty="0">
                <a:latin typeface="Verdana" pitchFamily="34" charset="0"/>
                <a:ea typeface="MS PGothic"/>
                <a:cs typeface="MS PGothic"/>
              </a:rPr>
              <a:t>&amp; Transport </a:t>
            </a:r>
          </a:p>
        </p:txBody>
      </p:sp>
      <p:sp>
        <p:nvSpPr>
          <p:cNvPr id="17" name="ZoneTexte 16"/>
          <p:cNvSpPr txBox="1"/>
          <p:nvPr/>
        </p:nvSpPr>
        <p:spPr>
          <a:xfrm>
            <a:off x="681055" y="2163666"/>
            <a:ext cx="583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33%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>
            <a:off x="2381733" y="2438242"/>
            <a:ext cx="583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27%</a:t>
            </a:r>
            <a:endParaRPr lang="fr-FR" dirty="0"/>
          </a:p>
        </p:txBody>
      </p:sp>
      <p:sp>
        <p:nvSpPr>
          <p:cNvPr id="19" name="ZoneTexte 18"/>
          <p:cNvSpPr txBox="1"/>
          <p:nvPr/>
        </p:nvSpPr>
        <p:spPr>
          <a:xfrm>
            <a:off x="3877830" y="2737704"/>
            <a:ext cx="583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20%</a:t>
            </a:r>
            <a:endParaRPr lang="fr-FR" dirty="0"/>
          </a:p>
        </p:txBody>
      </p:sp>
      <p:sp>
        <p:nvSpPr>
          <p:cNvPr id="20" name="ZoneTexte 19"/>
          <p:cNvSpPr txBox="1"/>
          <p:nvPr/>
        </p:nvSpPr>
        <p:spPr>
          <a:xfrm>
            <a:off x="5526323" y="3270271"/>
            <a:ext cx="583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13%</a:t>
            </a:r>
            <a:endParaRPr lang="fr-FR" dirty="0"/>
          </a:p>
        </p:txBody>
      </p:sp>
      <p:sp>
        <p:nvSpPr>
          <p:cNvPr id="21" name="ZoneTexte 20"/>
          <p:cNvSpPr txBox="1"/>
          <p:nvPr/>
        </p:nvSpPr>
        <p:spPr>
          <a:xfrm>
            <a:off x="7261798" y="3607337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7%</a:t>
            </a:r>
            <a:endParaRPr lang="fr-FR" dirty="0"/>
          </a:p>
        </p:txBody>
      </p:sp>
      <p:sp>
        <p:nvSpPr>
          <p:cNvPr id="22" name="Rectangle 27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1771973"/>
            <a:ext cx="3593274" cy="391693"/>
          </a:xfrm>
          <a:prstGeom prst="rect">
            <a:avLst/>
          </a:prstGeom>
          <a:solidFill>
            <a:srgbClr val="FFFFFF">
              <a:alpha val="74901"/>
            </a:srgbClr>
          </a:solidFill>
          <a:ln w="9525">
            <a:noFill/>
            <a:miter lim="800000"/>
            <a:headEnd/>
            <a:tailEnd/>
          </a:ln>
        </p:spPr>
        <p:txBody>
          <a:bodyPr lIns="36726" tIns="36726" rIns="36726" bIns="36726"/>
          <a:lstStyle/>
          <a:p>
            <a:pPr algn="ctr" defTabSz="195263" eaLnBrk="0" hangingPunct="0">
              <a:buClr>
                <a:srgbClr val="CD003A"/>
              </a:buClr>
            </a:pPr>
            <a:r>
              <a:rPr lang="fr-FR" sz="1600" dirty="0" smtClean="0">
                <a:solidFill>
                  <a:srgbClr val="00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Revenu annuel de </a:t>
            </a:r>
            <a:r>
              <a:rPr lang="fr-FR" sz="1600" b="1" dirty="0" smtClean="0">
                <a:solidFill>
                  <a:srgbClr val="00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8,7 Milliards €</a:t>
            </a:r>
            <a:endParaRPr lang="fr-FR" sz="1600" b="1" dirty="0">
              <a:solidFill>
                <a:srgbClr val="000000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grpSp>
        <p:nvGrpSpPr>
          <p:cNvPr id="30" name="Grouper 29"/>
          <p:cNvGrpSpPr/>
          <p:nvPr/>
        </p:nvGrpSpPr>
        <p:grpSpPr>
          <a:xfrm>
            <a:off x="5526323" y="1426395"/>
            <a:ext cx="2806568" cy="1659210"/>
            <a:chOff x="5526323" y="1548160"/>
            <a:chExt cx="2806568" cy="1659210"/>
          </a:xfrm>
        </p:grpSpPr>
        <p:sp>
          <p:nvSpPr>
            <p:cNvPr id="28" name="Rogner et arrondir un rectangle à un seul coin 27"/>
            <p:cNvSpPr/>
            <p:nvPr/>
          </p:nvSpPr>
          <p:spPr>
            <a:xfrm>
              <a:off x="5526323" y="1548160"/>
              <a:ext cx="2806568" cy="1659210"/>
            </a:xfrm>
            <a:prstGeom prst="snipRoundRect">
              <a:avLst/>
            </a:prstGeom>
            <a:solidFill>
              <a:schemeClr val="accent1">
                <a:alpha val="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pic>
          <p:nvPicPr>
            <p:cNvPr id="23" name="Image 22"/>
            <p:cNvPicPr>
              <a:picLocks noChangeAspect="1"/>
            </p:cNvPicPr>
            <p:nvPr/>
          </p:nvPicPr>
          <p:blipFill>
            <a:blip r:embed="rId9">
              <a:grayscl/>
            </a:blip>
            <a:stretch>
              <a:fillRect/>
            </a:stretch>
          </p:blipFill>
          <p:spPr>
            <a:xfrm>
              <a:off x="7156225" y="1830308"/>
              <a:ext cx="635000" cy="635000"/>
            </a:xfrm>
            <a:prstGeom prst="rect">
              <a:avLst/>
            </a:prstGeom>
          </p:spPr>
        </p:pic>
        <p:pic>
          <p:nvPicPr>
            <p:cNvPr id="25" name="Image 24"/>
            <p:cNvPicPr>
              <a:picLocks noChangeAspect="1"/>
            </p:cNvPicPr>
            <p:nvPr/>
          </p:nvPicPr>
          <p:blipFill>
            <a:blip r:embed="rId10">
              <a:grayscl/>
            </a:blip>
            <a:stretch>
              <a:fillRect/>
            </a:stretch>
          </p:blipFill>
          <p:spPr>
            <a:xfrm>
              <a:off x="6029940" y="1691313"/>
              <a:ext cx="851299" cy="851299"/>
            </a:xfrm>
            <a:prstGeom prst="rect">
              <a:avLst/>
            </a:prstGeom>
          </p:spPr>
        </p:pic>
        <p:grpSp>
          <p:nvGrpSpPr>
            <p:cNvPr id="29" name="Grouper 28"/>
            <p:cNvGrpSpPr/>
            <p:nvPr/>
          </p:nvGrpSpPr>
          <p:grpSpPr>
            <a:xfrm>
              <a:off x="6109986" y="2500853"/>
              <a:ext cx="1815876" cy="706517"/>
              <a:chOff x="6109986" y="2500853"/>
              <a:chExt cx="1815876" cy="706517"/>
            </a:xfrm>
          </p:grpSpPr>
          <p:sp>
            <p:nvSpPr>
              <p:cNvPr id="24" name="ZoneTexte 23"/>
              <p:cNvSpPr txBox="1"/>
              <p:nvPr/>
            </p:nvSpPr>
            <p:spPr>
              <a:xfrm>
                <a:off x="7156225" y="2513813"/>
                <a:ext cx="76963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 smtClean="0"/>
                  <a:t>14800</a:t>
                </a:r>
                <a:endParaRPr lang="fr-FR" dirty="0"/>
              </a:p>
            </p:txBody>
          </p:sp>
          <p:sp>
            <p:nvSpPr>
              <p:cNvPr id="26" name="ZoneTexte 25"/>
              <p:cNvSpPr txBox="1"/>
              <p:nvPr/>
            </p:nvSpPr>
            <p:spPr>
              <a:xfrm>
                <a:off x="6109986" y="2500853"/>
                <a:ext cx="76963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 smtClean="0"/>
                  <a:t>78500</a:t>
                </a:r>
                <a:endParaRPr lang="fr-FR" dirty="0"/>
              </a:p>
            </p:txBody>
          </p:sp>
          <p:sp>
            <p:nvSpPr>
              <p:cNvPr id="27" name="ZoneTexte 26"/>
              <p:cNvSpPr txBox="1"/>
              <p:nvPr/>
            </p:nvSpPr>
            <p:spPr>
              <a:xfrm>
                <a:off x="6486385" y="2838038"/>
                <a:ext cx="109517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fr-FR" dirty="0" smtClean="0"/>
                  <a:t>employés</a:t>
                </a:r>
                <a:endParaRPr lang="fr-FR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66304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10" grpId="0"/>
      <p:bldP spid="11" grpId="0"/>
      <p:bldP spid="12" grpId="0"/>
      <p:bldP spid="13" grpId="0"/>
      <p:bldP spid="14" grpId="0"/>
      <p:bldP spid="17" grpId="0"/>
      <p:bldP spid="18" grpId="0"/>
      <p:bldP spid="19" grpId="0"/>
      <p:bldP spid="20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d’Atos</a:t>
            </a:r>
            <a:br>
              <a:rPr lang="fr-FR" dirty="0" smtClean="0"/>
            </a:br>
            <a:r>
              <a:rPr lang="fr-FR" dirty="0" smtClean="0"/>
              <a:t>Metz</a:t>
            </a:r>
            <a:endParaRPr lang="fr-FR" dirty="0"/>
          </a:p>
        </p:txBody>
      </p:sp>
      <p:sp>
        <p:nvSpPr>
          <p:cNvPr id="34" name="Espace réservé du numéro de diapositive 3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4</a:t>
            </a:fld>
            <a:endParaRPr lang="fr-FR" dirty="0"/>
          </a:p>
        </p:txBody>
      </p:sp>
      <p:pic>
        <p:nvPicPr>
          <p:cNvPr id="15" name="Picture 5"/>
          <p:cNvPicPr>
            <a:picLocks noChangeAspect="1" noChangeArrowheads="1"/>
          </p:cNvPicPr>
          <p:nvPr/>
        </p:nvPicPr>
        <p:blipFill>
          <a:blip r:embed="rId3" cstate="email"/>
          <a:srcRect/>
          <a:stretch>
            <a:fillRect/>
          </a:stretch>
        </p:blipFill>
        <p:spPr bwMode="auto">
          <a:xfrm>
            <a:off x="457200" y="2953416"/>
            <a:ext cx="1362674" cy="2926228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16" name="Rectangle 54"/>
          <p:cNvSpPr>
            <a:spLocks noChangeArrowheads="1"/>
          </p:cNvSpPr>
          <p:nvPr/>
        </p:nvSpPr>
        <p:spPr bwMode="auto">
          <a:xfrm>
            <a:off x="457200" y="5914589"/>
            <a:ext cx="1362674" cy="939667"/>
          </a:xfrm>
          <a:prstGeom prst="rect">
            <a:avLst/>
          </a:prstGeom>
          <a:noFill/>
          <a:ln w="12700" algn="ctr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fr-FR" sz="1100" b="1" dirty="0" smtClean="0">
                <a:latin typeface="Verdana" pitchFamily="34" charset="0"/>
                <a:ea typeface="MS PGothic"/>
                <a:cs typeface="MS PGothic"/>
              </a:rPr>
              <a:t>Secteur public, santé</a:t>
            </a:r>
            <a:endParaRPr lang="fr-FR" sz="1100" b="1" dirty="0">
              <a:latin typeface="Verdana" pitchFamily="34" charset="0"/>
              <a:ea typeface="MS PGothic"/>
              <a:cs typeface="MS PGothic"/>
            </a:endParaRP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4" cstate="email"/>
          <a:srcRect/>
          <a:stretch>
            <a:fillRect/>
          </a:stretch>
        </p:blipFill>
        <p:spPr bwMode="auto">
          <a:xfrm>
            <a:off x="3728955" y="3836820"/>
            <a:ext cx="1386581" cy="2039080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18" name="Rectangle 58"/>
          <p:cNvSpPr>
            <a:spLocks noChangeArrowheads="1"/>
          </p:cNvSpPr>
          <p:nvPr/>
        </p:nvSpPr>
        <p:spPr bwMode="auto">
          <a:xfrm>
            <a:off x="3682021" y="5914588"/>
            <a:ext cx="1386581" cy="939668"/>
          </a:xfrm>
          <a:prstGeom prst="rect">
            <a:avLst/>
          </a:prstGeom>
          <a:noFill/>
          <a:ln w="12700" algn="ctr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fr-FR" sz="1100" b="1" dirty="0" smtClean="0">
                <a:solidFill>
                  <a:srgbClr val="2F2B20"/>
                </a:solidFill>
                <a:latin typeface="Verdana" pitchFamily="34" charset="0"/>
                <a:ea typeface="MS PGothic"/>
                <a:cs typeface="MS PGothic"/>
              </a:rPr>
              <a:t>Télécom</a:t>
            </a:r>
            <a:endParaRPr lang="fr-FR" sz="1100" b="1" dirty="0">
              <a:solidFill>
                <a:srgbClr val="2F2B20"/>
              </a:solidFill>
              <a:latin typeface="Verdana" pitchFamily="34" charset="0"/>
              <a:ea typeface="MS PGothic"/>
              <a:cs typeface="MS PGothic"/>
            </a:endParaRPr>
          </a:p>
        </p:txBody>
      </p:sp>
      <p:pic>
        <p:nvPicPr>
          <p:cNvPr id="19" name="Picture 4"/>
          <p:cNvPicPr>
            <a:picLocks noChangeAspect="1" noChangeArrowheads="1"/>
          </p:cNvPicPr>
          <p:nvPr/>
        </p:nvPicPr>
        <p:blipFill>
          <a:blip r:embed="rId5" cstate="email"/>
          <a:srcRect/>
          <a:stretch>
            <a:fillRect/>
          </a:stretch>
        </p:blipFill>
        <p:spPr bwMode="auto">
          <a:xfrm>
            <a:off x="2098784" y="3301316"/>
            <a:ext cx="1348728" cy="257832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20" name="Rectangle 55"/>
          <p:cNvSpPr>
            <a:spLocks noChangeArrowheads="1"/>
          </p:cNvSpPr>
          <p:nvPr/>
        </p:nvSpPr>
        <p:spPr bwMode="auto">
          <a:xfrm>
            <a:off x="2098784" y="5918332"/>
            <a:ext cx="1348728" cy="939668"/>
          </a:xfrm>
          <a:prstGeom prst="rect">
            <a:avLst/>
          </a:prstGeom>
          <a:noFill/>
          <a:ln w="12700" algn="ctr">
            <a:noFill/>
            <a:round/>
            <a:headEnd/>
            <a:tailEnd/>
          </a:ln>
        </p:spPr>
        <p:txBody>
          <a:bodyPr lIns="0" tIns="0" rIns="0" bIns="0" anchor="ctr"/>
          <a:lstStyle/>
          <a:p>
            <a:pPr algn="ctr"/>
            <a:r>
              <a:rPr lang="fr-FR" sz="1100" b="1" dirty="0" smtClean="0">
                <a:solidFill>
                  <a:srgbClr val="2F2B20"/>
                </a:solidFill>
                <a:latin typeface="Verdana" pitchFamily="34" charset="0"/>
                <a:ea typeface="MS PGothic"/>
                <a:cs typeface="MS PGothic"/>
              </a:rPr>
              <a:t>Banque</a:t>
            </a:r>
            <a:endParaRPr lang="fr-FR" sz="1100" b="1" dirty="0">
              <a:solidFill>
                <a:srgbClr val="2F2B20"/>
              </a:solidFill>
              <a:latin typeface="Verdana" pitchFamily="34" charset="0"/>
              <a:ea typeface="MS PGothic"/>
              <a:cs typeface="MS PGothic"/>
            </a:endParaRPr>
          </a:p>
        </p:txBody>
      </p:sp>
      <p:sp>
        <p:nvSpPr>
          <p:cNvPr id="25" name="Rogner et arrondir un rectangle à un seul coin 24"/>
          <p:cNvSpPr/>
          <p:nvPr/>
        </p:nvSpPr>
        <p:spPr>
          <a:xfrm>
            <a:off x="5370041" y="1743824"/>
            <a:ext cx="2806568" cy="687163"/>
          </a:xfrm>
          <a:prstGeom prst="snipRoundRect">
            <a:avLst/>
          </a:prstGeom>
          <a:solidFill>
            <a:schemeClr val="accent1">
              <a:alpha val="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 smtClean="0">
                <a:solidFill>
                  <a:srgbClr val="2F2B20"/>
                </a:solidFill>
                <a:effectLst/>
              </a:rPr>
              <a:t>120 Collaborateurs</a:t>
            </a:r>
            <a:endParaRPr lang="fr-FR" dirty="0">
              <a:solidFill>
                <a:srgbClr val="2F2B20"/>
              </a:solidFill>
              <a:effectLst/>
            </a:endParaRPr>
          </a:p>
        </p:txBody>
      </p:sp>
      <p:sp>
        <p:nvSpPr>
          <p:cNvPr id="33" name="Rogner et arrondir un rectangle à un seul coin 32"/>
          <p:cNvSpPr/>
          <p:nvPr/>
        </p:nvSpPr>
        <p:spPr>
          <a:xfrm>
            <a:off x="1201058" y="1743824"/>
            <a:ext cx="2806568" cy="687163"/>
          </a:xfrm>
          <a:prstGeom prst="snipRoundRect">
            <a:avLst/>
          </a:prstGeom>
          <a:solidFill>
            <a:schemeClr val="accent1">
              <a:alpha val="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fr-FR" dirty="0">
                <a:solidFill>
                  <a:srgbClr val="2F2B20"/>
                </a:solidFill>
              </a:rPr>
              <a:t>15 millions € de Chiffre d’Affaire en 2010</a:t>
            </a:r>
          </a:p>
        </p:txBody>
      </p:sp>
      <p:sp>
        <p:nvSpPr>
          <p:cNvPr id="35" name="Rogner et arrondir un rectangle à un seul coin 34"/>
          <p:cNvSpPr/>
          <p:nvPr/>
        </p:nvSpPr>
        <p:spPr>
          <a:xfrm>
            <a:off x="5395440" y="3187506"/>
            <a:ext cx="2806568" cy="2146494"/>
          </a:xfrm>
          <a:prstGeom prst="snipRoundRect">
            <a:avLst/>
          </a:prstGeom>
          <a:solidFill>
            <a:schemeClr val="accent1">
              <a:alpha val="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fr-FR" dirty="0" smtClean="0">
                <a:solidFill>
                  <a:srgbClr val="2F2B20"/>
                </a:solidFill>
              </a:rPr>
              <a:t>Cellule: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fr-FR" dirty="0" smtClean="0">
                <a:solidFill>
                  <a:schemeClr val="tx1"/>
                </a:solidFill>
              </a:rPr>
              <a:t>TMA</a:t>
            </a:r>
            <a:r>
              <a:rPr lang="fr-FR" dirty="0">
                <a:solidFill>
                  <a:schemeClr val="tx1"/>
                </a:solidFill>
              </a:rPr>
              <a:t>, Études &amp; </a:t>
            </a:r>
            <a:r>
              <a:rPr lang="fr-FR" dirty="0" smtClean="0">
                <a:solidFill>
                  <a:schemeClr val="tx1"/>
                </a:solidFill>
              </a:rPr>
              <a:t>développement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fr-FR" dirty="0" smtClean="0">
                <a:solidFill>
                  <a:srgbClr val="2F2B20"/>
                </a:solidFill>
              </a:rPr>
              <a:t>Intégration de système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fr-FR" dirty="0" smtClean="0">
                <a:solidFill>
                  <a:srgbClr val="2F2B20"/>
                </a:solidFill>
              </a:rPr>
              <a:t>ENT/TICE</a:t>
            </a:r>
          </a:p>
          <a:p>
            <a:pPr marL="285750" indent="-285750">
              <a:buFont typeface="Arial"/>
              <a:buChar char="•"/>
              <a:defRPr/>
            </a:pPr>
            <a:r>
              <a:rPr lang="fr-FR" dirty="0" smtClean="0">
                <a:solidFill>
                  <a:srgbClr val="2F2B20"/>
                </a:solidFill>
              </a:rPr>
              <a:t>Support</a:t>
            </a:r>
          </a:p>
          <a:p>
            <a:pPr>
              <a:defRPr/>
            </a:pPr>
            <a:r>
              <a:rPr lang="fr-FR" dirty="0">
                <a:solidFill>
                  <a:srgbClr val="2F2B20"/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1545433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20" grpId="0"/>
      <p:bldP spid="25" grpId="0" animBg="1"/>
      <p:bldP spid="3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d’Atos</a:t>
            </a:r>
            <a:br>
              <a:rPr lang="fr-FR" dirty="0" smtClean="0"/>
            </a:br>
            <a:r>
              <a:rPr lang="fr-FR" dirty="0" smtClean="0"/>
              <a:t>Organigramme</a:t>
            </a:r>
            <a:endParaRPr lang="fr-FR" dirty="0"/>
          </a:p>
        </p:txBody>
      </p:sp>
      <p:pic>
        <p:nvPicPr>
          <p:cNvPr id="6" name="Espace réservé du contenu 4" descr="C:\Users\Nicolas\Desktop\Image1.png"/>
          <p:cNvPicPr>
            <a:picLocks noGrp="1"/>
          </p:cNvPicPr>
          <p:nvPr>
            <p:ph idx="1"/>
          </p:nvPr>
        </p:nvPicPr>
        <p:blipFill>
          <a:blip r:embed="rId3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17697" b="-17697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5</a:t>
            </a:fld>
            <a:endParaRPr lang="fr-FR"/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3755073011"/>
              </p:ext>
            </p:extLst>
          </p:nvPr>
        </p:nvGraphicFramePr>
        <p:xfrm>
          <a:off x="2090102" y="2227471"/>
          <a:ext cx="5398780" cy="3486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681229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91 -0.0498 L -0.23456 -0.04957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641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3525E-6 2.4971E-6 L 0.15649 2.4971E-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824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1">
        <p:bldAsOne/>
      </p:bldGraphic>
      <p:bldGraphic spid="5" grpId="2">
        <p:bldAsOne/>
      </p:bldGraphic>
      <p:bldGraphic spid="5" grpId="3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Sujet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6</a:t>
            </a:fld>
            <a:endParaRPr lang="fr-FR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Assurer le développement du Portail Des Lorrains V2</a:t>
            </a:r>
          </a:p>
          <a:p>
            <a:r>
              <a:rPr lang="fr-FR" dirty="0" smtClean="0"/>
              <a:t>Assurer sa maintenance</a:t>
            </a:r>
          </a:p>
          <a:p>
            <a:r>
              <a:rPr lang="fr-FR" dirty="0" smtClean="0"/>
              <a:t>Equipe de développement de 3 personnes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63443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Quelques objectifs du stage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Se former aux procédés internes d’Atos</a:t>
            </a:r>
          </a:p>
          <a:p>
            <a:pPr lvl="1"/>
            <a:r>
              <a:rPr lang="fr-FR" dirty="0" smtClean="0"/>
              <a:t>Gestion de configuration</a:t>
            </a:r>
          </a:p>
          <a:p>
            <a:pPr lvl="1"/>
            <a:r>
              <a:rPr lang="fr-FR" dirty="0" smtClean="0"/>
              <a:t>Gestion des exigences</a:t>
            </a:r>
          </a:p>
          <a:p>
            <a:pPr lvl="1"/>
            <a:r>
              <a:rPr lang="fr-FR" dirty="0" smtClean="0"/>
              <a:t>Gestion des tests</a:t>
            </a:r>
          </a:p>
          <a:p>
            <a:r>
              <a:rPr lang="fr-FR" dirty="0" smtClean="0"/>
              <a:t>Les mettre en œuvre dans le cadre du sujet pour</a:t>
            </a:r>
          </a:p>
          <a:p>
            <a:pPr lvl="1"/>
            <a:r>
              <a:rPr lang="fr-FR" dirty="0" smtClean="0"/>
              <a:t>Remplir les objectifs techniques</a:t>
            </a:r>
            <a:endParaRPr lang="fr-FR" dirty="0"/>
          </a:p>
          <a:p>
            <a:pPr lvl="1"/>
            <a:r>
              <a:rPr lang="fr-FR" dirty="0" smtClean="0"/>
              <a:t>Faciliter la maintenance</a:t>
            </a:r>
          </a:p>
          <a:p>
            <a:pPr lvl="1"/>
            <a:r>
              <a:rPr lang="fr-FR" dirty="0" smtClean="0"/>
              <a:t>Satisfaire le client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0747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Gestion de configuration</a:t>
            </a:r>
            <a:endParaRPr lang="fr-FR" dirty="0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Qu’est-ce qui rentre dans la gestion de configuration ?</a:t>
            </a:r>
          </a:p>
          <a:p>
            <a:pPr lvl="1"/>
            <a:r>
              <a:rPr lang="fr-FR" dirty="0" smtClean="0"/>
              <a:t>Procédures</a:t>
            </a:r>
          </a:p>
          <a:p>
            <a:pPr lvl="1"/>
            <a:r>
              <a:rPr lang="fr-FR" dirty="0" smtClean="0"/>
              <a:t>Documentations</a:t>
            </a:r>
          </a:p>
          <a:p>
            <a:pPr lvl="1"/>
            <a:r>
              <a:rPr lang="fr-FR" dirty="0" smtClean="0"/>
              <a:t>Spécifications</a:t>
            </a:r>
          </a:p>
          <a:p>
            <a:pPr lvl="1"/>
            <a:r>
              <a:rPr lang="fr-FR" dirty="0" smtClean="0"/>
              <a:t>Livraisons</a:t>
            </a:r>
          </a:p>
          <a:p>
            <a:pPr lvl="1"/>
            <a:r>
              <a:rPr lang="fr-FR" dirty="0" smtClean="0"/>
              <a:t>Codes sources</a:t>
            </a:r>
          </a:p>
          <a:p>
            <a:pPr lvl="1"/>
            <a:r>
              <a:rPr lang="fr-FR" dirty="0" smtClean="0"/>
              <a:t>Manuels utilisateurs</a:t>
            </a:r>
          </a:p>
          <a:p>
            <a:pPr lvl="1"/>
            <a:r>
              <a:rPr lang="fr-FR" dirty="0" smtClean="0"/>
              <a:t>Tests</a:t>
            </a:r>
          </a:p>
          <a:p>
            <a:r>
              <a:rPr lang="fr-FR" dirty="0" smtClean="0"/>
              <a:t>Tous ces éléments sont à maintenir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7824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Gestion des exigences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031D6-9F67-6047-826A-235EE83C927A}" type="slidenum">
              <a:rPr lang="fr-FR" smtClean="0"/>
              <a:t>9</a:t>
            </a:fld>
            <a:endParaRPr lang="fr-FR"/>
          </a:p>
        </p:txBody>
      </p:sp>
      <p:grpSp>
        <p:nvGrpSpPr>
          <p:cNvPr id="5" name="Zone de dessin 310"/>
          <p:cNvGrpSpPr/>
          <p:nvPr/>
        </p:nvGrpSpPr>
        <p:grpSpPr>
          <a:xfrm>
            <a:off x="389591" y="1643628"/>
            <a:ext cx="7886454" cy="4479914"/>
            <a:chOff x="0" y="0"/>
            <a:chExt cx="4996815" cy="2838450"/>
          </a:xfrm>
        </p:grpSpPr>
        <p:sp>
          <p:nvSpPr>
            <p:cNvPr id="6" name="Rectangle 5"/>
            <p:cNvSpPr/>
            <p:nvPr/>
          </p:nvSpPr>
          <p:spPr>
            <a:xfrm>
              <a:off x="0" y="0"/>
              <a:ext cx="4996815" cy="2838450"/>
            </a:xfrm>
            <a:prstGeom prst="rect">
              <a:avLst/>
            </a:prstGeom>
          </p:spPr>
        </p:sp>
        <p:grpSp>
          <p:nvGrpSpPr>
            <p:cNvPr id="7" name="Groupe 54"/>
            <p:cNvGrpSpPr/>
            <p:nvPr/>
          </p:nvGrpSpPr>
          <p:grpSpPr>
            <a:xfrm>
              <a:off x="148855" y="106331"/>
              <a:ext cx="4748277" cy="754912"/>
              <a:chOff x="148855" y="159488"/>
              <a:chExt cx="4748277" cy="754912"/>
            </a:xfrm>
          </p:grpSpPr>
          <p:sp>
            <p:nvSpPr>
              <p:cNvPr id="23" name="Rectangle à coins arrondis 22"/>
              <p:cNvSpPr/>
              <p:nvPr/>
            </p:nvSpPr>
            <p:spPr>
              <a:xfrm>
                <a:off x="148855" y="159488"/>
                <a:ext cx="4748277" cy="754912"/>
              </a:xfrm>
              <a:prstGeom prst="roundRect">
                <a:avLst/>
              </a:prstGeom>
              <a:noFill/>
              <a:ln>
                <a:solidFill>
                  <a:schemeClr val="accent6">
                    <a:shade val="95000"/>
                    <a:satMod val="105000"/>
                  </a:schemeClr>
                </a:solidFill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fr-FR" sz="2000" b="1" dirty="0">
                    <a:ln w="5271" cap="flat" cmpd="sng" algn="ctr">
                      <a:solidFill>
                        <a:srgbClr val="4579B8"/>
                      </a:solidFill>
                      <a:prstDash val="solid"/>
                      <a:round/>
                    </a:ln>
                    <a:gradFill>
                      <a:gsLst>
                        <a:gs pos="0">
                          <a:srgbClr val="BED3F9"/>
                        </a:gs>
                        <a:gs pos="9000">
                          <a:srgbClr val="9EC1FF"/>
                        </a:gs>
                        <a:gs pos="50000">
                          <a:srgbClr val="003692"/>
                        </a:gs>
                        <a:gs pos="79000">
                          <a:srgbClr val="9EC1FF"/>
                        </a:gs>
                        <a:gs pos="100000">
                          <a:srgbClr val="BED3F9"/>
                        </a:gs>
                      </a:gsLst>
                      <a:lin ang="5400000" scaled="0"/>
                    </a:gradFill>
                    <a:effectLst/>
                    <a:ea typeface="MS Mincho"/>
                    <a:cs typeface="Times New Roman"/>
                  </a:rPr>
                  <a:t>Client</a:t>
                </a:r>
                <a:endParaRPr lang="fr-FR" sz="2000" dirty="0">
                  <a:effectLst/>
                  <a:ea typeface="MS Mincho"/>
                  <a:cs typeface="Times New Roman"/>
                </a:endParaRPr>
              </a:p>
            </p:txBody>
          </p:sp>
          <p:grpSp>
            <p:nvGrpSpPr>
              <p:cNvPr id="24" name="Groupe 71"/>
              <p:cNvGrpSpPr/>
              <p:nvPr/>
            </p:nvGrpSpPr>
            <p:grpSpPr>
              <a:xfrm>
                <a:off x="920999" y="457199"/>
                <a:ext cx="1715386" cy="322520"/>
                <a:chOff x="920999" y="457199"/>
                <a:chExt cx="1715386" cy="322520"/>
              </a:xfrm>
            </p:grpSpPr>
            <p:sp>
              <p:nvSpPr>
                <p:cNvPr id="25" name="Rectangle à coins arrondis 24"/>
                <p:cNvSpPr/>
                <p:nvPr/>
              </p:nvSpPr>
              <p:spPr>
                <a:xfrm>
                  <a:off x="920999" y="457199"/>
                  <a:ext cx="818707" cy="318976"/>
                </a:xfrm>
                <a:prstGeom prst="round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2000" dirty="0">
                      <a:ln w="18415" cmpd="sng">
                        <a:solidFill>
                          <a:srgbClr val="FFFFFF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63500" dir="3600000" algn="tl" rotWithShape="0">
                          <a:srgbClr val="000000">
                            <a:alpha val="70000"/>
                          </a:srgbClr>
                        </a:outerShdw>
                      </a:effectLst>
                      <a:ea typeface="MS Mincho"/>
                      <a:cs typeface="Times New Roman"/>
                    </a:rPr>
                    <a:t>Nouveau</a:t>
                  </a:r>
                  <a:endParaRPr lang="fr-FR" sz="2000" dirty="0">
                    <a:effectLst/>
                    <a:ea typeface="MS Mincho"/>
                    <a:cs typeface="Times New Roman"/>
                  </a:endParaRPr>
                </a:p>
              </p:txBody>
            </p:sp>
            <p:sp>
              <p:nvSpPr>
                <p:cNvPr id="26" name="Rectangle à coins arrondis 25"/>
                <p:cNvSpPr/>
                <p:nvPr/>
              </p:nvSpPr>
              <p:spPr>
                <a:xfrm>
                  <a:off x="1817678" y="460743"/>
                  <a:ext cx="818707" cy="318976"/>
                </a:xfrm>
                <a:prstGeom prst="round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2000" dirty="0">
                      <a:ln w="18415" cmpd="sng">
                        <a:solidFill>
                          <a:srgbClr val="FFFFFF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63500" dir="3600000" algn="tl" rotWithShape="0">
                          <a:srgbClr val="000000">
                            <a:alpha val="70000"/>
                          </a:srgbClr>
                        </a:outerShdw>
                      </a:effectLst>
                      <a:ea typeface="MS Mincho"/>
                      <a:cs typeface="Times New Roman"/>
                    </a:rPr>
                    <a:t>Affecté</a:t>
                  </a:r>
                  <a:endParaRPr lang="fr-FR" sz="2000" dirty="0">
                    <a:effectLst/>
                    <a:ea typeface="MS Mincho"/>
                    <a:cs typeface="Times New Roman"/>
                  </a:endParaRPr>
                </a:p>
              </p:txBody>
            </p:sp>
          </p:grpSp>
        </p:grpSp>
        <p:grpSp>
          <p:nvGrpSpPr>
            <p:cNvPr id="8" name="Groupe 55"/>
            <p:cNvGrpSpPr/>
            <p:nvPr/>
          </p:nvGrpSpPr>
          <p:grpSpPr>
            <a:xfrm>
              <a:off x="123203" y="2062723"/>
              <a:ext cx="4773930" cy="713044"/>
              <a:chOff x="123203" y="2115880"/>
              <a:chExt cx="4773930" cy="713044"/>
            </a:xfrm>
          </p:grpSpPr>
          <p:grpSp>
            <p:nvGrpSpPr>
              <p:cNvPr id="18" name="Groupe 65"/>
              <p:cNvGrpSpPr/>
              <p:nvPr/>
            </p:nvGrpSpPr>
            <p:grpSpPr>
              <a:xfrm>
                <a:off x="925033" y="2353339"/>
                <a:ext cx="2622698" cy="333151"/>
                <a:chOff x="925033" y="2353339"/>
                <a:chExt cx="2622698" cy="333151"/>
              </a:xfrm>
            </p:grpSpPr>
            <p:sp>
              <p:nvSpPr>
                <p:cNvPr id="20" name="Rectangle à coins arrondis 19"/>
                <p:cNvSpPr/>
                <p:nvPr/>
              </p:nvSpPr>
              <p:spPr>
                <a:xfrm>
                  <a:off x="925033" y="2353339"/>
                  <a:ext cx="818707" cy="318976"/>
                </a:xfrm>
                <a:prstGeom prst="round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2000" dirty="0">
                      <a:ln w="18415" cmpd="sng">
                        <a:solidFill>
                          <a:srgbClr val="FFFFFF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63500" dir="3600000" algn="tl" rotWithShape="0">
                          <a:srgbClr val="000000">
                            <a:alpha val="70000"/>
                          </a:srgbClr>
                        </a:outerShdw>
                      </a:effectLst>
                      <a:ea typeface="MS Mincho"/>
                      <a:cs typeface="Times New Roman"/>
                    </a:rPr>
                    <a:t>VA</a:t>
                  </a:r>
                  <a:endParaRPr lang="fr-FR" sz="2000" dirty="0">
                    <a:effectLst/>
                    <a:ea typeface="MS Mincho"/>
                    <a:cs typeface="Times New Roman"/>
                  </a:endParaRPr>
                </a:p>
              </p:txBody>
            </p:sp>
            <p:sp>
              <p:nvSpPr>
                <p:cNvPr id="21" name="Rectangle à coins arrondis 20"/>
                <p:cNvSpPr/>
                <p:nvPr/>
              </p:nvSpPr>
              <p:spPr>
                <a:xfrm>
                  <a:off x="1821712" y="2356883"/>
                  <a:ext cx="818707" cy="318976"/>
                </a:xfrm>
                <a:prstGeom prst="round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2000" dirty="0">
                      <a:ln w="18415" cmpd="sng">
                        <a:solidFill>
                          <a:srgbClr val="FFFFFF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63500" dir="3600000" algn="tl" rotWithShape="0">
                          <a:srgbClr val="000000">
                            <a:alpha val="70000"/>
                          </a:srgbClr>
                        </a:outerShdw>
                      </a:effectLst>
                      <a:ea typeface="MS Mincho"/>
                      <a:cs typeface="Times New Roman"/>
                    </a:rPr>
                    <a:t>VSR</a:t>
                  </a:r>
                  <a:endParaRPr lang="fr-FR" sz="2000" dirty="0">
                    <a:effectLst/>
                    <a:ea typeface="MS Mincho"/>
                    <a:cs typeface="Times New Roman"/>
                  </a:endParaRPr>
                </a:p>
              </p:txBody>
            </p:sp>
            <p:sp>
              <p:nvSpPr>
                <p:cNvPr id="22" name="Rectangle à coins arrondis 21"/>
                <p:cNvSpPr/>
                <p:nvPr/>
              </p:nvSpPr>
              <p:spPr>
                <a:xfrm>
                  <a:off x="2729024" y="2367514"/>
                  <a:ext cx="818707" cy="318976"/>
                </a:xfrm>
                <a:prstGeom prst="round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2000" dirty="0">
                      <a:ln w="18415" cmpd="sng">
                        <a:solidFill>
                          <a:srgbClr val="FFFFFF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63500" dir="3600000" algn="tl" rotWithShape="0">
                          <a:srgbClr val="000000">
                            <a:alpha val="70000"/>
                          </a:srgbClr>
                        </a:outerShdw>
                      </a:effectLst>
                      <a:ea typeface="MS Mincho"/>
                      <a:cs typeface="Times New Roman"/>
                    </a:rPr>
                    <a:t>Fermé</a:t>
                  </a:r>
                  <a:endParaRPr lang="fr-FR" sz="2000" dirty="0">
                    <a:effectLst/>
                    <a:ea typeface="MS Mincho"/>
                    <a:cs typeface="Times New Roman"/>
                  </a:endParaRPr>
                </a:p>
              </p:txBody>
            </p:sp>
          </p:grpSp>
          <p:sp>
            <p:nvSpPr>
              <p:cNvPr id="19" name="Rectangle à coins arrondis 18"/>
              <p:cNvSpPr/>
              <p:nvPr/>
            </p:nvSpPr>
            <p:spPr>
              <a:xfrm>
                <a:off x="123203" y="2115880"/>
                <a:ext cx="4773930" cy="713044"/>
              </a:xfrm>
              <a:prstGeom prst="roundRect">
                <a:avLst/>
              </a:prstGeom>
              <a:noFill/>
              <a:ln>
                <a:solidFill>
                  <a:schemeClr val="accent6">
                    <a:shade val="95000"/>
                    <a:satMod val="105000"/>
                  </a:schemeClr>
                </a:solidFill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fr-FR" sz="2000" b="1">
                    <a:ln w="5271" cap="flat" cmpd="sng" algn="ctr">
                      <a:solidFill>
                        <a:srgbClr val="4579B8"/>
                      </a:solidFill>
                      <a:prstDash val="solid"/>
                      <a:round/>
                    </a:ln>
                    <a:gradFill>
                      <a:gsLst>
                        <a:gs pos="0">
                          <a:srgbClr val="BED3F9"/>
                        </a:gs>
                        <a:gs pos="9000">
                          <a:srgbClr val="9EC1FF"/>
                        </a:gs>
                        <a:gs pos="50000">
                          <a:srgbClr val="003692"/>
                        </a:gs>
                        <a:gs pos="79000">
                          <a:srgbClr val="9EC1FF"/>
                        </a:gs>
                        <a:gs pos="100000">
                          <a:srgbClr val="BED3F9"/>
                        </a:gs>
                      </a:gsLst>
                      <a:lin ang="5400000" scaled="0"/>
                    </a:gradFill>
                    <a:effectLst/>
                    <a:latin typeface="Times"/>
                    <a:ea typeface="MS Mincho"/>
                    <a:cs typeface="Times New Roman"/>
                  </a:rPr>
                  <a:t>Client</a:t>
                </a:r>
                <a:endParaRPr lang="fr-FR" sz="1600">
                  <a:effectLst/>
                  <a:latin typeface="Times"/>
                  <a:ea typeface="MS Mincho"/>
                  <a:cs typeface="Times New Roman"/>
                </a:endParaRPr>
              </a:p>
            </p:txBody>
          </p:sp>
        </p:grpSp>
        <p:grpSp>
          <p:nvGrpSpPr>
            <p:cNvPr id="9" name="Groupe 56"/>
            <p:cNvGrpSpPr/>
            <p:nvPr/>
          </p:nvGrpSpPr>
          <p:grpSpPr>
            <a:xfrm>
              <a:off x="148855" y="861108"/>
              <a:ext cx="4774019" cy="938810"/>
              <a:chOff x="148855" y="861108"/>
              <a:chExt cx="4774019" cy="938810"/>
            </a:xfrm>
          </p:grpSpPr>
          <p:grpSp>
            <p:nvGrpSpPr>
              <p:cNvPr id="10" name="Groupe 57"/>
              <p:cNvGrpSpPr/>
              <p:nvPr/>
            </p:nvGrpSpPr>
            <p:grpSpPr>
              <a:xfrm>
                <a:off x="148855" y="1148321"/>
                <a:ext cx="4774019" cy="651597"/>
                <a:chOff x="148855" y="1222744"/>
                <a:chExt cx="4774019" cy="651597"/>
              </a:xfrm>
            </p:grpSpPr>
            <p:sp>
              <p:nvSpPr>
                <p:cNvPr id="12" name="Rectangle à coins arrondis 11"/>
                <p:cNvSpPr/>
                <p:nvPr/>
              </p:nvSpPr>
              <p:spPr>
                <a:xfrm>
                  <a:off x="148855" y="1222744"/>
                  <a:ext cx="4774019" cy="651597"/>
                </a:xfrm>
                <a:prstGeom prst="roundRect">
                  <a:avLst/>
                </a:prstGeom>
                <a:noFill/>
                <a:ln>
                  <a:solidFill>
                    <a:schemeClr val="accent6">
                      <a:shade val="95000"/>
                      <a:satMod val="105000"/>
                    </a:schemeClr>
                  </a:solidFill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2000" b="1" dirty="0">
                      <a:ln w="5271" cap="flat" cmpd="sng" algn="ctr">
                        <a:solidFill>
                          <a:srgbClr val="4579B8"/>
                        </a:solidFill>
                        <a:prstDash val="solid"/>
                        <a:round/>
                      </a:ln>
                      <a:gradFill>
                        <a:gsLst>
                          <a:gs pos="0">
                            <a:srgbClr val="BED3F9"/>
                          </a:gs>
                          <a:gs pos="9000">
                            <a:srgbClr val="9EC1FF"/>
                          </a:gs>
                          <a:gs pos="50000">
                            <a:srgbClr val="003692"/>
                          </a:gs>
                          <a:gs pos="79000">
                            <a:srgbClr val="9EC1FF"/>
                          </a:gs>
                          <a:gs pos="100000">
                            <a:srgbClr val="BED3F9"/>
                          </a:gs>
                        </a:gsLst>
                        <a:lin ang="5400000" scaled="0"/>
                      </a:gradFill>
                      <a:effectLst/>
                      <a:latin typeface="Times"/>
                      <a:ea typeface="MS Mincho"/>
                      <a:cs typeface="Times New Roman"/>
                    </a:rPr>
                    <a:t>Atos</a:t>
                  </a:r>
                  <a:endParaRPr lang="fr-FR" sz="1600" dirty="0">
                    <a:effectLst/>
                    <a:latin typeface="Times"/>
                    <a:ea typeface="MS Mincho"/>
                    <a:cs typeface="Times New Roman"/>
                  </a:endParaRPr>
                </a:p>
              </p:txBody>
            </p:sp>
            <p:grpSp>
              <p:nvGrpSpPr>
                <p:cNvPr id="13" name="Groupe 60"/>
                <p:cNvGrpSpPr/>
                <p:nvPr/>
              </p:nvGrpSpPr>
              <p:grpSpPr>
                <a:xfrm>
                  <a:off x="925033" y="1438938"/>
                  <a:ext cx="3860984" cy="322520"/>
                  <a:chOff x="925033" y="1438938"/>
                  <a:chExt cx="3860984" cy="322520"/>
                </a:xfrm>
              </p:grpSpPr>
              <p:sp>
                <p:nvSpPr>
                  <p:cNvPr id="14" name="Rectangle à coins arrondis 13"/>
                  <p:cNvSpPr/>
                  <p:nvPr/>
                </p:nvSpPr>
                <p:spPr>
                  <a:xfrm>
                    <a:off x="925033" y="1438938"/>
                    <a:ext cx="899737" cy="318976"/>
                  </a:xfrm>
                  <a:prstGeom prst="roundRect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115000"/>
                      </a:lnSpc>
                      <a:spcAft>
                        <a:spcPts val="1000"/>
                      </a:spcAft>
                    </a:pPr>
                    <a:r>
                      <a:rPr lang="fr-FR" sz="2000" dirty="0">
                        <a:ln w="18415" cmpd="sng">
                          <a:solidFill>
                            <a:srgbClr val="FFFFFF"/>
                          </a:solidFill>
                          <a:prstDash val="solid"/>
                        </a:ln>
                        <a:solidFill>
                          <a:srgbClr val="FFFFFF"/>
                        </a:solidFill>
                        <a:effectLst>
                          <a:outerShdw blurRad="63500" dir="3600000" algn="tl" rotWithShape="0">
                            <a:srgbClr val="000000">
                              <a:alpha val="70000"/>
                            </a:srgbClr>
                          </a:outerShdw>
                        </a:effectLst>
                        <a:ea typeface="MS Mincho"/>
                        <a:cs typeface="Times New Roman"/>
                      </a:rPr>
                      <a:t>Diagnostic</a:t>
                    </a:r>
                    <a:endParaRPr lang="fr-FR" sz="2000" dirty="0">
                      <a:effectLst/>
                      <a:ea typeface="MS Mincho"/>
                      <a:cs typeface="Times New Roman"/>
                    </a:endParaRPr>
                  </a:p>
                </p:txBody>
              </p:sp>
              <p:sp>
                <p:nvSpPr>
                  <p:cNvPr id="15" name="Rectangle à coins arrondis 14"/>
                  <p:cNvSpPr/>
                  <p:nvPr/>
                </p:nvSpPr>
                <p:spPr>
                  <a:xfrm>
                    <a:off x="1902742" y="1442482"/>
                    <a:ext cx="893621" cy="318976"/>
                  </a:xfrm>
                  <a:prstGeom prst="roundRect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115000"/>
                      </a:lnSpc>
                      <a:spcAft>
                        <a:spcPts val="1000"/>
                      </a:spcAft>
                    </a:pPr>
                    <a:r>
                      <a:rPr lang="fr-FR" sz="2000" dirty="0">
                        <a:ln w="18415" cmpd="sng">
                          <a:solidFill>
                            <a:srgbClr val="FFFFFF"/>
                          </a:solidFill>
                          <a:prstDash val="solid"/>
                        </a:ln>
                        <a:solidFill>
                          <a:srgbClr val="FFFFFF"/>
                        </a:solidFill>
                        <a:effectLst>
                          <a:outerShdw blurRad="63500" dir="3600000" algn="tl" rotWithShape="0">
                            <a:srgbClr val="000000">
                              <a:alpha val="70000"/>
                            </a:srgbClr>
                          </a:outerShdw>
                        </a:effectLst>
                        <a:ea typeface="MS Mincho"/>
                        <a:cs typeface="Times New Roman"/>
                      </a:rPr>
                      <a:t>Réalisation</a:t>
                    </a:r>
                    <a:endParaRPr lang="fr-FR" sz="2000" dirty="0">
                      <a:effectLst/>
                      <a:ea typeface="MS Mincho"/>
                      <a:cs typeface="Times New Roman"/>
                    </a:endParaRPr>
                  </a:p>
                </p:txBody>
              </p:sp>
              <p:sp>
                <p:nvSpPr>
                  <p:cNvPr id="16" name="Rectangle à coins arrondis 15"/>
                  <p:cNvSpPr/>
                  <p:nvPr/>
                </p:nvSpPr>
                <p:spPr>
                  <a:xfrm>
                    <a:off x="2897569" y="1442482"/>
                    <a:ext cx="936637" cy="318976"/>
                  </a:xfrm>
                  <a:prstGeom prst="roundRect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115000"/>
                      </a:lnSpc>
                      <a:spcAft>
                        <a:spcPts val="1000"/>
                      </a:spcAft>
                    </a:pPr>
                    <a:r>
                      <a:rPr lang="fr-FR" sz="2000" dirty="0">
                        <a:ln w="18415" cmpd="sng">
                          <a:solidFill>
                            <a:srgbClr val="FFFFFF"/>
                          </a:solidFill>
                          <a:prstDash val="solid"/>
                        </a:ln>
                        <a:solidFill>
                          <a:srgbClr val="FFFFFF"/>
                        </a:solidFill>
                        <a:effectLst>
                          <a:outerShdw blurRad="63500" dir="3600000" algn="tl" rotWithShape="0">
                            <a:srgbClr val="000000">
                              <a:alpha val="70000"/>
                            </a:srgbClr>
                          </a:outerShdw>
                        </a:effectLst>
                        <a:ea typeface="MS Mincho"/>
                        <a:cs typeface="Times New Roman"/>
                      </a:rPr>
                      <a:t>Intégration</a:t>
                    </a:r>
                    <a:endParaRPr lang="fr-FR" sz="2000" dirty="0">
                      <a:effectLst/>
                      <a:ea typeface="MS Mincho"/>
                      <a:cs typeface="Times New Roman"/>
                    </a:endParaRPr>
                  </a:p>
                </p:txBody>
              </p:sp>
              <p:sp>
                <p:nvSpPr>
                  <p:cNvPr id="17" name="Rectangle à coins arrondis 16"/>
                  <p:cNvSpPr/>
                  <p:nvPr/>
                </p:nvSpPr>
                <p:spPr>
                  <a:xfrm>
                    <a:off x="3892396" y="1442482"/>
                    <a:ext cx="893621" cy="318976"/>
                  </a:xfrm>
                  <a:prstGeom prst="roundRect">
                    <a:avLst/>
                  </a:prstGeom>
                </p:spPr>
                <p:style>
                  <a:lnRef idx="2">
                    <a:schemeClr val="accent4">
                      <a:shade val="50000"/>
                    </a:schemeClr>
                  </a:lnRef>
                  <a:fillRef idx="1">
                    <a:schemeClr val="accent4"/>
                  </a:fillRef>
                  <a:effectRef idx="0">
                    <a:schemeClr val="accent4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115000"/>
                      </a:lnSpc>
                      <a:spcAft>
                        <a:spcPts val="1000"/>
                      </a:spcAft>
                    </a:pPr>
                    <a:r>
                      <a:rPr lang="fr-FR" sz="2000" dirty="0">
                        <a:ln w="18415" cmpd="sng">
                          <a:solidFill>
                            <a:srgbClr val="FFFFFF"/>
                          </a:solidFill>
                          <a:prstDash val="solid"/>
                        </a:ln>
                        <a:solidFill>
                          <a:srgbClr val="FFFFFF"/>
                        </a:solidFill>
                        <a:effectLst>
                          <a:outerShdw blurRad="63500" dir="3600000" algn="tl" rotWithShape="0">
                            <a:srgbClr val="000000">
                              <a:alpha val="70000"/>
                            </a:srgbClr>
                          </a:outerShdw>
                        </a:effectLst>
                        <a:ea typeface="MS Mincho"/>
                        <a:cs typeface="Times New Roman"/>
                      </a:rPr>
                      <a:t>Résolu</a:t>
                    </a:r>
                    <a:endParaRPr lang="fr-FR" sz="2000" dirty="0">
                      <a:effectLst/>
                      <a:ea typeface="MS Mincho"/>
                      <a:cs typeface="Times New Roman"/>
                    </a:endParaRPr>
                  </a:p>
                </p:txBody>
              </p:sp>
            </p:grpSp>
          </p:grpSp>
          <p:sp>
            <p:nvSpPr>
              <p:cNvPr id="11" name="Flèche courbée vers le bas 10"/>
              <p:cNvSpPr/>
              <p:nvPr/>
            </p:nvSpPr>
            <p:spPr>
              <a:xfrm>
                <a:off x="1009995" y="861108"/>
                <a:ext cx="729443" cy="481932"/>
              </a:xfrm>
              <a:prstGeom prst="curvedDownArrow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888961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Fvjy75JSkiS1cZCz7uBEg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jdacency">
  <a:themeElements>
    <a:clrScheme name="Ajd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Ajdacency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jd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Ajdacency.thmx</Template>
  <TotalTime>523</TotalTime>
  <Words>1118</Words>
  <Application>Microsoft Macintosh PowerPoint</Application>
  <PresentationFormat>Présentation à l'écran (4:3)</PresentationFormat>
  <Paragraphs>302</Paragraphs>
  <Slides>23</Slides>
  <Notes>14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4" baseType="lpstr">
      <vt:lpstr>Ajdacency</vt:lpstr>
      <vt:lpstr>Présentation du Stage</vt:lpstr>
      <vt:lpstr>Sommaire</vt:lpstr>
      <vt:lpstr>Présentation d’Atos</vt:lpstr>
      <vt:lpstr>Présentation d’Atos Metz</vt:lpstr>
      <vt:lpstr>Présentation d’Atos Organigramme</vt:lpstr>
      <vt:lpstr>Sujet</vt:lpstr>
      <vt:lpstr>Quelques objectifs du stage</vt:lpstr>
      <vt:lpstr>Gestion de configuration</vt:lpstr>
      <vt:lpstr>Gestion des exigences</vt:lpstr>
      <vt:lpstr>Gestion des tests </vt:lpstr>
      <vt:lpstr>Application aux travers du Portail des lorrains</vt:lpstr>
      <vt:lpstr>Le Portail Des Lorrains</vt:lpstr>
      <vt:lpstr>Jahia</vt:lpstr>
      <vt:lpstr>Le Portail Des Lorrains</vt:lpstr>
      <vt:lpstr>Le Portail Des Lorrains Diagnostic</vt:lpstr>
      <vt:lpstr>Le Portail Des Lorrains Réalisation</vt:lpstr>
      <vt:lpstr>Le Portail Des Lorrains Intégration</vt:lpstr>
      <vt:lpstr>Le Portail Des Lorrains Livraison</vt:lpstr>
      <vt:lpstr>Le Portail Des Lorrains VA</vt:lpstr>
      <vt:lpstr>Le Portail Des Lorrains VSR &amp; Fermé</vt:lpstr>
      <vt:lpstr>Le Portail Des Lorrains</vt:lpstr>
      <vt:lpstr>Conclusion</vt:lpstr>
      <vt:lpstr>Merci de votre attention Questions 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Stage</dc:title>
  <dc:creator>Nicolas Reitz</dc:creator>
  <cp:lastModifiedBy>Nicolas Reitz</cp:lastModifiedBy>
  <cp:revision>83</cp:revision>
  <dcterms:created xsi:type="dcterms:W3CDTF">2012-09-17T07:58:06Z</dcterms:created>
  <dcterms:modified xsi:type="dcterms:W3CDTF">2012-09-20T07:09:43Z</dcterms:modified>
</cp:coreProperties>
</file>

<file path=docProps/thumbnail.jpeg>
</file>